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5" r:id="rId2"/>
    <p:sldMasterId id="2147483687" r:id="rId3"/>
    <p:sldMasterId id="2147483701" r:id="rId4"/>
    <p:sldMasterId id="2147483713" r:id="rId5"/>
  </p:sldMasterIdLst>
  <p:notesMasterIdLst>
    <p:notesMasterId r:id="rId13"/>
  </p:notesMasterIdLst>
  <p:handoutMasterIdLst>
    <p:handoutMasterId r:id="rId14"/>
  </p:handoutMasterIdLst>
  <p:sldIdLst>
    <p:sldId id="418" r:id="rId6"/>
    <p:sldId id="419" r:id="rId7"/>
    <p:sldId id="407" r:id="rId8"/>
    <p:sldId id="408" r:id="rId9"/>
    <p:sldId id="409" r:id="rId10"/>
    <p:sldId id="417" r:id="rId11"/>
    <p:sldId id="424" r:id="rId12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2" autoAdjust="0"/>
    <p:restoredTop sz="98672" autoAdjust="0"/>
  </p:normalViewPr>
  <p:slideViewPr>
    <p:cSldViewPr>
      <p:cViewPr varScale="1">
        <p:scale>
          <a:sx n="73" d="100"/>
          <a:sy n="73" d="100"/>
        </p:scale>
        <p:origin x="110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52zhtv-fs-605v\rx_user3\Q-Z\WHITETJ\Correspondence,%20Proposals,%20and%20Conference%20Organization\Symposium%20Organization\FY14-FY17%20-%20POLY\POLY%20-%20contributions%20since%20200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52zhtv-fs-605v\rx_user3\Q-Z\WHITETJ\Correspondence,%20Proposals,%20and%20Conference%20Organization\Symposium%20Organization\FY14-FY17%20-%20POLY\POLY%20-%20contributions%20since%202007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Sheet1!$E$1</c:f>
              <c:strCache>
                <c:ptCount val="1"/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Chicago 2007</c:v>
                </c:pt>
                <c:pt idx="1">
                  <c:v>Boston 2007</c:v>
                </c:pt>
                <c:pt idx="2">
                  <c:v>New Orleans 2008</c:v>
                </c:pt>
                <c:pt idx="3">
                  <c:v>Philadelphia 2008</c:v>
                </c:pt>
                <c:pt idx="4">
                  <c:v>Salt Lake City 2009</c:v>
                </c:pt>
                <c:pt idx="5">
                  <c:v>Washington 2009</c:v>
                </c:pt>
                <c:pt idx="6">
                  <c:v>San Francisco 2010</c:v>
                </c:pt>
                <c:pt idx="7">
                  <c:v>Boston 2010</c:v>
                </c:pt>
                <c:pt idx="8">
                  <c:v>Anaheim 2011</c:v>
                </c:pt>
                <c:pt idx="9">
                  <c:v>Denver 2011</c:v>
                </c:pt>
                <c:pt idx="10">
                  <c:v>San Diego 2012</c:v>
                </c:pt>
                <c:pt idx="11">
                  <c:v>Philadelphia 2012</c:v>
                </c:pt>
                <c:pt idx="12">
                  <c:v>New Orleans 2013</c:v>
                </c:pt>
                <c:pt idx="13">
                  <c:v>Indianapolis 2013</c:v>
                </c:pt>
                <c:pt idx="14">
                  <c:v>Dallas 2014</c:v>
                </c:pt>
                <c:pt idx="15">
                  <c:v>San Francisco 2014</c:v>
                </c:pt>
                <c:pt idx="16">
                  <c:v>Denver 2015</c:v>
                </c:pt>
                <c:pt idx="17">
                  <c:v>Boston 2015</c:v>
                </c:pt>
                <c:pt idx="18">
                  <c:v>San Diego 2016</c:v>
                </c:pt>
                <c:pt idx="19">
                  <c:v>Philadelphia 2016</c:v>
                </c:pt>
              </c:strCache>
            </c:strRef>
          </c:cat>
          <c:val>
            <c:numRef>
              <c:f>Sheet1!$E$2:$E$21</c:f>
              <c:numCache>
                <c:formatCode>General</c:formatCode>
                <c:ptCount val="20"/>
                <c:pt idx="2">
                  <c:v>13795</c:v>
                </c:pt>
                <c:pt idx="3">
                  <c:v>13997</c:v>
                </c:pt>
                <c:pt idx="4">
                  <c:v>10606</c:v>
                </c:pt>
                <c:pt idx="5">
                  <c:v>14193</c:v>
                </c:pt>
                <c:pt idx="6">
                  <c:v>18067</c:v>
                </c:pt>
                <c:pt idx="7">
                  <c:v>14072</c:v>
                </c:pt>
                <c:pt idx="8">
                  <c:v>14022</c:v>
                </c:pt>
                <c:pt idx="9">
                  <c:v>10462</c:v>
                </c:pt>
                <c:pt idx="10">
                  <c:v>16758</c:v>
                </c:pt>
                <c:pt idx="11">
                  <c:v>13228</c:v>
                </c:pt>
                <c:pt idx="12">
                  <c:v>15473</c:v>
                </c:pt>
                <c:pt idx="13">
                  <c:v>10748</c:v>
                </c:pt>
                <c:pt idx="14">
                  <c:v>13498</c:v>
                </c:pt>
                <c:pt idx="15">
                  <c:v>15774</c:v>
                </c:pt>
                <c:pt idx="16">
                  <c:v>13958</c:v>
                </c:pt>
                <c:pt idx="17">
                  <c:v>13928</c:v>
                </c:pt>
                <c:pt idx="18">
                  <c:v>16310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E-4991-8184-0B941EAEE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1237424"/>
        <c:axId val="551237816"/>
      </c:barChart>
      <c:catAx>
        <c:axId val="5512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237816"/>
        <c:crosses val="autoZero"/>
        <c:auto val="1"/>
        <c:lblAlgn val="ctr"/>
        <c:lblOffset val="100"/>
        <c:noMultiLvlLbl val="0"/>
      </c:catAx>
      <c:valAx>
        <c:axId val="551237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23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Sheet1!$A$2:$A$21</c:f>
              <c:strCache>
                <c:ptCount val="20"/>
                <c:pt idx="0">
                  <c:v>Chicago 2007</c:v>
                </c:pt>
                <c:pt idx="1">
                  <c:v>Boston 2007</c:v>
                </c:pt>
                <c:pt idx="2">
                  <c:v>New Orleans 2008</c:v>
                </c:pt>
                <c:pt idx="3">
                  <c:v>Philadelphia 2008</c:v>
                </c:pt>
                <c:pt idx="4">
                  <c:v>Salt Lake City 2009</c:v>
                </c:pt>
                <c:pt idx="5">
                  <c:v>Washington 2009</c:v>
                </c:pt>
                <c:pt idx="6">
                  <c:v>San Francisco 2010</c:v>
                </c:pt>
                <c:pt idx="7">
                  <c:v>Boston 2010</c:v>
                </c:pt>
                <c:pt idx="8">
                  <c:v>Anaheim 2011</c:v>
                </c:pt>
                <c:pt idx="9">
                  <c:v>Denver 2011</c:v>
                </c:pt>
                <c:pt idx="10">
                  <c:v>San Diego 2012</c:v>
                </c:pt>
                <c:pt idx="11">
                  <c:v>Philadelphia 2012</c:v>
                </c:pt>
                <c:pt idx="12">
                  <c:v>New Orleans 2013</c:v>
                </c:pt>
                <c:pt idx="13">
                  <c:v>Indianapolis 2013</c:v>
                </c:pt>
                <c:pt idx="14">
                  <c:v>Dallas 2014</c:v>
                </c:pt>
                <c:pt idx="15">
                  <c:v>San Francisco 2014</c:v>
                </c:pt>
                <c:pt idx="16">
                  <c:v>Denver 2015</c:v>
                </c:pt>
                <c:pt idx="17">
                  <c:v>Boston 2015</c:v>
                </c:pt>
                <c:pt idx="18">
                  <c:v>San Diego 2016</c:v>
                </c:pt>
                <c:pt idx="19">
                  <c:v>Philadelphia 2016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625</c:v>
                </c:pt>
                <c:pt idx="1">
                  <c:v>687</c:v>
                </c:pt>
                <c:pt idx="2">
                  <c:v>710</c:v>
                </c:pt>
                <c:pt idx="3">
                  <c:v>652</c:v>
                </c:pt>
                <c:pt idx="4">
                  <c:v>415</c:v>
                </c:pt>
                <c:pt idx="5">
                  <c:v>596</c:v>
                </c:pt>
                <c:pt idx="6">
                  <c:v>562</c:v>
                </c:pt>
                <c:pt idx="7">
                  <c:v>481</c:v>
                </c:pt>
                <c:pt idx="8">
                  <c:v>423</c:v>
                </c:pt>
                <c:pt idx="9">
                  <c:v>633</c:v>
                </c:pt>
                <c:pt idx="10">
                  <c:v>497</c:v>
                </c:pt>
                <c:pt idx="11">
                  <c:v>404</c:v>
                </c:pt>
                <c:pt idx="12">
                  <c:v>634</c:v>
                </c:pt>
                <c:pt idx="13">
                  <c:v>360</c:v>
                </c:pt>
                <c:pt idx="14">
                  <c:v>698</c:v>
                </c:pt>
                <c:pt idx="15">
                  <c:v>754</c:v>
                </c:pt>
                <c:pt idx="16">
                  <c:v>518</c:v>
                </c:pt>
                <c:pt idx="17">
                  <c:v>502</c:v>
                </c:pt>
                <c:pt idx="18">
                  <c:v>603</c:v>
                </c:pt>
                <c:pt idx="19">
                  <c:v>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5C-4722-8B8C-AF1B251DD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1239776"/>
        <c:axId val="551234288"/>
      </c:barChart>
      <c:catAx>
        <c:axId val="55123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234288"/>
        <c:crosses val="autoZero"/>
        <c:auto val="1"/>
        <c:lblAlgn val="ctr"/>
        <c:lblOffset val="100"/>
        <c:noMultiLvlLbl val="0"/>
      </c:catAx>
      <c:valAx>
        <c:axId val="551234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123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56C45F1-EE93-4975-947A-73200BE70437}" type="datetimeFigureOut">
              <a:rPr lang="en-US">
                <a:latin typeface="Gill Sans MT" panose="020B0502020104020203" pitchFamily="34" charset="0"/>
              </a:rPr>
              <a:pPr>
                <a:defRPr/>
              </a:pPr>
              <a:t>9/1/2016</a:t>
            </a:fld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latin typeface="Gill Sans MT" panose="020B05020201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41ECAC-93D7-48CF-BF0D-A6CF2A2D7DE9}" type="slidenum">
              <a:rPr lang="en-US">
                <a:latin typeface="Gill Sans MT" panose="020B0502020104020203" pitchFamily="34" charset="0"/>
              </a:rPr>
              <a:pPr>
                <a:defRPr/>
              </a:pPr>
              <a:t>‹#›</a:t>
            </a:fld>
            <a:endParaRPr lang="en-US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015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fld id="{61944576-93D7-43AF-A9B5-B34CE44C4979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2150"/>
            <a:ext cx="4618038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387850"/>
            <a:ext cx="5608638" cy="4156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fld id="{30D8B8C5-3978-4BC1-AA80-A2B26379AA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8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14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2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13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5600" y="220663"/>
            <a:ext cx="8521700" cy="574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521812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0663"/>
            <a:ext cx="7162800" cy="6842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371600"/>
            <a:ext cx="4184650" cy="4592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92650" y="1371600"/>
            <a:ext cx="4184650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92650" y="3743325"/>
            <a:ext cx="4184650" cy="222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990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8E21F-002C-4908-B6F7-B24A9F304E26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2114-A95C-4C2B-97AB-2EA364DD78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617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2965"/>
            <a:ext cx="609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228600"/>
            <a:ext cx="803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CBB35-0F03-4EF6-8018-9956039DD74F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8DF2B-702E-4944-B533-129C8649A4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97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E5CB9-DED9-438D-A1A2-9EC358946241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E691-3272-4951-9AB4-8F0205D7D7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08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BA47D-FDB8-4300-B97D-77EF992DBB37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15CA2-BFDB-4083-8362-0A512433AA1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65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EBD0C-C872-4FB4-9C13-3F50A8246476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96A29-26A5-4038-BDDE-8F5BF1E8F4F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625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C4F58-546F-4950-9EEA-21A1A472B8A4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97476-4EAF-4112-A5E4-C6B79AEBEF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2965"/>
            <a:ext cx="609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228600"/>
            <a:ext cx="803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401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6096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103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03F7A-465F-4292-94D5-0B14C7A529FA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9A343-290C-42F5-8652-0D0172AA510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011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B50D7-B1FE-440B-A073-7BAF5C06B8CF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0C3FF-F817-4C34-88CC-B5D24CE97D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47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8E3A9-86F6-4E03-95F5-C7E68BEAC199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9B5FA-B7AC-4FD1-AFBA-5722ABEBC42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1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43FE5-E1A2-4758-B894-C6B8BFB55D33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1B241-F1D1-47D8-B5AC-8B2E1B2130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12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8121E-248E-41B0-AC06-0BBB63FEE132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AA0C-2BC2-4501-BBDD-2C7B35841AB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693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9631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6096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4948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4004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640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73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118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2960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516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5680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4131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870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5837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5600" y="220663"/>
            <a:ext cx="8521700" cy="574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2014438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0663"/>
            <a:ext cx="7162800" cy="6842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371600"/>
            <a:ext cx="4184650" cy="4592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92650" y="1371600"/>
            <a:ext cx="4184650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92650" y="3743325"/>
            <a:ext cx="4184650" cy="222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75801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202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7800"/>
            <a:ext cx="609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228600"/>
            <a:ext cx="803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2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75219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9505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928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396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2965"/>
            <a:ext cx="6096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153400" y="228600"/>
            <a:ext cx="803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67110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9713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89692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022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232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8266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6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9673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763000" cy="609600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292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6772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477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072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0031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101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3686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6682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6467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611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715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55600" y="220663"/>
            <a:ext cx="8521700" cy="5743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0257928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0663"/>
            <a:ext cx="7162800" cy="6842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5600" y="1371600"/>
            <a:ext cx="4184650" cy="4592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92650" y="1371600"/>
            <a:ext cx="4184650" cy="22193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92650" y="3743325"/>
            <a:ext cx="4184650" cy="2220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471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80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44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5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8229600" cy="624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9/1/2016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526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fld id="{D6DBF513-0AB0-4D4E-A601-911330BF4D9F}" type="datetimeFigureOut">
              <a:rPr lang="en-US" smtClean="0"/>
              <a:pPr>
                <a:defRPr/>
              </a:pPr>
              <a:t>9/1/2016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>
              <a:defRPr/>
            </a:pPr>
            <a:fld id="{140B1EE6-331F-4B4E-8C8A-D4E068E103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9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8229600" cy="624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9/1/2016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22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839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9/1/2016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87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09600"/>
            <a:ext cx="8229600" cy="6248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DDA79BE-404A-405B-A464-E90577126F4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9/1/2016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8D02925-532C-42AE-B047-23C04B67435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Tw Cen M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Tw Cen M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5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325658"/>
              </p:ext>
            </p:extLst>
          </p:nvPr>
        </p:nvGraphicFramePr>
        <p:xfrm>
          <a:off x="152399" y="2083003"/>
          <a:ext cx="7576458" cy="3525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94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100" dirty="0"/>
                        <a:t>Date (Location)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Malika Jefferies-El</a:t>
                      </a:r>
                      <a:r>
                        <a:rPr lang="en-US" sz="1100" baseline="0" dirty="0"/>
                        <a:t>  Boston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Tim White </a:t>
                      </a:r>
                    </a:p>
                    <a:p>
                      <a:r>
                        <a:rPr lang="en-US" sz="1100" dirty="0"/>
                        <a:t>AFRL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Corinne Lipscomb </a:t>
                      </a:r>
                    </a:p>
                    <a:p>
                      <a:r>
                        <a:rPr lang="en-US" sz="1100" dirty="0"/>
                        <a:t>3M</a:t>
                      </a:r>
                    </a:p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Thomas Epps</a:t>
                      </a:r>
                    </a:p>
                    <a:p>
                      <a:r>
                        <a:rPr lang="en-US" sz="1100" dirty="0"/>
                        <a:t>Delaware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New PC (Government)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/>
                        <a:t>Spring</a:t>
                      </a:r>
                      <a:r>
                        <a:rPr lang="en-US" sz="1100" baseline="0" dirty="0"/>
                        <a:t> 2015 (San Diego)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SHADOW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/>
                        <a:t>Fall 2016</a:t>
                      </a:r>
                      <a:r>
                        <a:rPr lang="en-US" sz="1100" baseline="0"/>
                        <a:t> (Philadelphia)</a:t>
                      </a:r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SHADOW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/>
                        <a:t>Spring 2017 (San Francisco)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INFORMALLY ADVISE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SHADOW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/>
                        <a:t>Fall 2017 (Washington DC)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SHADOW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/>
                        <a:t>Spring</a:t>
                      </a:r>
                      <a:r>
                        <a:rPr lang="en-US" sz="1100" baseline="0"/>
                        <a:t> 2018 (New Orleans)</a:t>
                      </a:r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INFORMALLY ADVISE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SHADOW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 dirty="0"/>
                        <a:t>Fall</a:t>
                      </a:r>
                      <a:r>
                        <a:rPr lang="en-US" sz="1100" baseline="0" dirty="0"/>
                        <a:t> 2018 (Boston)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SHADOW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100"/>
                        <a:t>Spring</a:t>
                      </a:r>
                      <a:r>
                        <a:rPr lang="en-US" sz="1100" baseline="0"/>
                        <a:t> 2019 (Orlando)</a:t>
                      </a:r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INFORMALLY ADVISE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LEAD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99" y="1143000"/>
            <a:ext cx="954607" cy="8973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168603"/>
            <a:ext cx="1219200" cy="871728"/>
          </a:xfrm>
          <a:prstGeom prst="rect">
            <a:avLst/>
          </a:prstGeom>
        </p:spPr>
      </p:pic>
      <p:pic>
        <p:nvPicPr>
          <p:cNvPr id="1026" name="Picture 2" descr="C:\Users\1295731768C\AppData\Local\Microsoft\Windows\Temporary Internet Files\Content.Outlook\1GPGYUHJ\CELIPSCOMB Pho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599" y="1178312"/>
            <a:ext cx="707401" cy="85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862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Contributions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5715000"/>
            <a:ext cx="5303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Tw Cen MT" panose="020B0602020104020603" pitchFamily="34" charset="0"/>
              </a:rPr>
              <a:t>This week:  592 contributions (oral and poster)</a:t>
            </a:r>
          </a:p>
          <a:p>
            <a:r>
              <a:rPr lang="en-US" i="1" dirty="0">
                <a:latin typeface="Tw Cen MT" panose="020B0602020104020603" pitchFamily="34" charset="0"/>
              </a:rPr>
              <a:t>Reference:  Philadelphia (2012) – 404; San Diego - 603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058465"/>
              </p:ext>
            </p:extLst>
          </p:nvPr>
        </p:nvGraphicFramePr>
        <p:xfrm>
          <a:off x="4599432" y="2362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438733"/>
              </p:ext>
            </p:extLst>
          </p:nvPr>
        </p:nvGraphicFramePr>
        <p:xfrm>
          <a:off x="0" y="2514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167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051851"/>
              </p:ext>
            </p:extLst>
          </p:nvPr>
        </p:nvGraphicFramePr>
        <p:xfrm>
          <a:off x="304800" y="990600"/>
          <a:ext cx="8610600" cy="432538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2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w Cen MT" panose="020B0602020104020603" pitchFamily="34" charset="0"/>
                        </a:rPr>
                        <a:t>Symposium Title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w Cen MT" panose="020B0602020104020603" pitchFamily="34" charset="0"/>
                        </a:rPr>
                        <a:t>Symposium Organizer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Industrial Innovations in Polymer Chemistry (Monday pm)</a:t>
                      </a: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Jonathan Goff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Biomacromolecules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/Macromolecules Young Investigator Award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Industrial Polymer Scientist Award –</a:t>
                      </a:r>
                      <a:r>
                        <a:rPr lang="en-US" sz="1200" b="0" i="0" u="none" strike="noStrike" baseline="0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 Joe </a:t>
                      </a:r>
                      <a:r>
                        <a:rPr lang="en-US" sz="1200" b="0" i="0" u="none" strike="noStrike" baseline="0" dirty="0" err="1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Oxman</a:t>
                      </a:r>
                      <a:endParaRPr lang="en-US" sz="1200" b="0" i="0" u="none" strike="noStrike" dirty="0">
                        <a:solidFill>
                          <a:srgbClr val="0B173E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Advances in Functional Polymers with Sophisticated Branched Structures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Haifeng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Gao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Polymer Science for Everyday Thins: Polymers for Beauty Sports and Leisure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Functional Renewable Polymers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Robert 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Mathers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Sequence-controlled Polymers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Jean-François Lutz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Polymers and the National Nanotechnology Initiative (NNI)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Mike Meador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 Materials Genome Approach to Structure and Function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Virgil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Percec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Polymer Science at the Interface of Industry, Government, and Academics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w Cen MT" panose="020B0602020104020603" pitchFamily="34" charset="0"/>
                        </a:rPr>
                        <a:t>Sarah Morgan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3rd Symposium on Poly(2-oxazoline)s and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Polypeptoids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Richard Hoogenboom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Advanced Functional Biopolymers and Biomaterials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Erik Berda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Polymeric Materials as Imaging Agents and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Theranostics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Jacques Lux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Topic of Spectral Data Informatics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(CINF lead)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Designing functional biomaterials: connecting experiment with theory and simulation (COMP lead)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6th Porous Polymers Symposium (PMSE lead)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Oligomers and Polymers with Precisely Designed Microstructures - Synthesis, Properties, and Applications (PMSE lead)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Philadelphia – Fall 2016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6248400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w Cen MT" panose="020B0602020104020603" pitchFamily="34" charset="0"/>
              </a:rPr>
              <a:t>Meeting theme:  “Chemistry of the People, by the People and for the People”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5867400"/>
            <a:ext cx="997083" cy="93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343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San Francisco – Spring 2017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867519"/>
              </p:ext>
            </p:extLst>
          </p:nvPr>
        </p:nvGraphicFramePr>
        <p:xfrm>
          <a:off x="304800" y="1000154"/>
          <a:ext cx="8610600" cy="411450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2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Title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Organizer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Excellence in Graduate Polymer Research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H.N. Cheng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Undergraduate Research in Polymer Science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Sarah Morgan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Industrial Innovations in Polymer Chemistry (Monday PM)</a:t>
                      </a:r>
                    </a:p>
                  </a:txBody>
                  <a:tcPr marL="7620" marR="7620" marT="7620" marB="0" anchor="b">
                    <a:lnB w="9525" cap="flat" cmpd="sng" algn="ctr">
                      <a:noFill/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lnB w="9525" cap="flat" cmpd="sng" algn="ctr">
                      <a:noFill/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Carl S. Marvel Creative Polymer Chemistry Award in Honor of </a:t>
                      </a: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ACS Award in Polymer Chemistry</a:t>
                      </a: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Next Generation Smart Materials</a:t>
                      </a: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Yoan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Simon</a:t>
                      </a: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Macromolecules Celebration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Tim Lodge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Incorporating Polymer Science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in the Classroom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Sarah Morgan</a:t>
                      </a: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 Application and Characterization in the Biomedical Industry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Michael Liu</a:t>
                      </a: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 Chemistry – RSC Lectureship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Emily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Penzer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Polymeric Materials for Performance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and Sustainability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Sarah Morgan/Mike and Mary Ann Meador</a:t>
                      </a: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Polymers and Biomimicry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Tiffany Williams</a:t>
                      </a: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Structure to Function in Supramolecular Polymers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and Materials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Roxanne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Kieltyka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Smart Polymer Materials from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Cyclodextrins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Gerhard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Wenz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Separation of Macromolecules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and Particulates (Invited)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Wei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</a:t>
                      </a:r>
                      <a:r>
                        <a:rPr lang="en-US" sz="1200" b="0" i="0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Guo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IBM Symposium (Invited)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Bob Miller</a:t>
                      </a:r>
                    </a:p>
                  </a:txBody>
                  <a:tcPr marL="6075" marR="6075" marT="6075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pic>
        <p:nvPicPr>
          <p:cNvPr id="4" name="Picture 2" descr="C:\Users\1295731768C\AppData\Local\Microsoft\Windows\Temporary Internet Files\Content.Outlook\1GPGYUHJ\CELIPSCOMB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867400"/>
            <a:ext cx="707401" cy="85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4800" y="5257800"/>
            <a:ext cx="2941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Abstracts due October 31</a:t>
            </a:r>
          </a:p>
        </p:txBody>
      </p:sp>
    </p:spTree>
    <p:extLst>
      <p:ext uri="{BB962C8B-B14F-4D97-AF65-F5344CB8AC3E}">
        <p14:creationId xmlns:p14="http://schemas.microsoft.com/office/powerpoint/2010/main" val="129655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D.C. – Fall 2017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65958"/>
              </p:ext>
            </p:extLst>
          </p:nvPr>
        </p:nvGraphicFramePr>
        <p:xfrm>
          <a:off x="304800" y="990600"/>
          <a:ext cx="8610600" cy="4085145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Title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Organizer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Industrial Innovations in Polymer Chemistry (Monday PM)</a:t>
                      </a: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Herman Mark Award Symposium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Herman Mark Young Scholars Award Symposium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Herman Mark Scholars Award Symposium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Herman Mark Senior Scholar Award Symposium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 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Biomacromolecules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/Macromolecules Young Investigator Award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Young Industrial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Polymer Scientist Award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Henkel Award for Outstanding Graduate Research in Polymer Chemistry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Warren Ford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Non-conventional building blocks in conjugated materials: Innovative design and new applications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Frieder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Jackle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Advances in Lignin: Chemicals, Polymers, and Materials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Newell Washburn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Shape Shifting Polymers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Taylor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Ware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Federally Funded Research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Kate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Beers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Polymer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Mechanochemistry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0" marR="0" marT="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AJ </a:t>
                      </a:r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Boydston</a:t>
                      </a:r>
                      <a:endParaRPr lang="en-US" sz="1200" b="0" i="0" u="none" strike="noStrike" baseline="0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Green Polymer Chemistry: 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Biobased</a:t>
                      </a: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Materials and Biocatalyst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H.N.Cheng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Advances in Wettability and Adhesion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Scott Iacono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Polymers at the Interface with Biology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Tim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Deming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Polymeric Materials at the Food-Energy-Water</a:t>
                      </a:r>
                      <a:r>
                        <a:rPr lang="en-US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 Nexus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Tim Long</a:t>
                      </a:r>
                    </a:p>
                  </a:txBody>
                  <a:tcPr marL="7620" marR="7620" marT="7620" marB="0" anchor="b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5855589"/>
            <a:ext cx="1295400" cy="9262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571500"/>
            <a:ext cx="133882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2969427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New Orleans – Spring 2018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968752"/>
              </p:ext>
            </p:extLst>
          </p:nvPr>
        </p:nvGraphicFramePr>
        <p:xfrm>
          <a:off x="304800" y="1000154"/>
          <a:ext cx="8610600" cy="206794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2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Title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Symposium Organizer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Excellence in Graduate Polymer Research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H.N. Cheng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Undergraduate Research in Polymer Science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Sarah Morgan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Industrial Innovations in Polymer Chemistry (Monday PM)</a:t>
                      </a:r>
                    </a:p>
                  </a:txBody>
                  <a:tcPr marL="7620" marR="7620" marT="7620" marB="0" anchor="b">
                    <a:lnB w="9525" cap="flat" cmpd="sng" algn="ctr">
                      <a:noFill/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lnB w="9525" cap="flat" cmpd="sng" algn="ctr">
                      <a:noFill/>
                      <a:prstDash val="soli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Flory Polymer Education Award</a:t>
                      </a:r>
                    </a:p>
                  </a:txBody>
                  <a:tcPr marL="7620" marR="7620" marT="7620" marB="0" anchor="ctr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TBD</a:t>
                      </a:r>
                    </a:p>
                  </a:txBody>
                  <a:tcPr marL="7620" marR="7620" marT="7620" marB="0" anchor="b">
                    <a:lnL w="9525" cap="flat" cmpd="sng" algn="ctr">
                      <a:noFill/>
                      <a:prstDash val="soli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Nonlinear Dynamics in Polymer Systems</a:t>
                      </a: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John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Pojman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13th International Symposium on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Biorelated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Polymers</a:t>
                      </a:r>
                    </a:p>
                  </a:txBody>
                  <a:tcPr marL="0" marR="0" marT="0" marB="0" anchor="b"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Carmen </a:t>
                      </a:r>
                      <a:r>
                        <a:rPr 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Sholz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NMR Spectroscopy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of Polymers and </a:t>
                      </a:r>
                      <a:r>
                        <a:rPr lang="en-US" sz="1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Biobased</a:t>
                      </a:r>
                      <a:r>
                        <a:rPr lang="en-U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 Materials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0" marR="0" marT="0" marB="0" anchor="b">
                    <a:lnT w="9525" cap="flat" cmpd="sng" algn="ctr">
                      <a:noFill/>
                      <a:prstDash val="solid"/>
                    </a:lnT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Tw Cen MT" panose="020B0602020104020603" pitchFamily="34" charset="0"/>
                        </a:rPr>
                        <a:t>HN Cheng</a:t>
                      </a:r>
                    </a:p>
                  </a:txBody>
                  <a:tcPr marL="7620" marR="7620" marT="7620" marB="0" anchor="b">
                    <a:lnT w="9525" cap="flat" cmpd="sng" algn="ctr">
                      <a:noFill/>
                      <a:prstDash val="solid"/>
                    </a:lnT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40686" y="0"/>
            <a:ext cx="133882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722948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Boston – Fall 2018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943537"/>
              </p:ext>
            </p:extLst>
          </p:nvPr>
        </p:nvGraphicFramePr>
        <p:xfrm>
          <a:off x="304800" y="990600"/>
          <a:ext cx="8610600" cy="123058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6514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22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w Cen MT" panose="020B0602020104020603" pitchFamily="34" charset="0"/>
                        </a:rPr>
                        <a:t>Symposium Title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Tw Cen MT" panose="020B0602020104020603" pitchFamily="34" charset="0"/>
                        </a:rPr>
                        <a:t>Symposium Organizer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6075" marR="6075" marT="6075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General Topics: New Synthesis and Characterization of Polymers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Dana Garcia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Industrial Innovations in Polymer Chemistry (Monday pm)</a:t>
                      </a: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Biomacromolecules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/Macromolecules Young Investigator Award</a:t>
                      </a: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93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Industrial Polymer Scientist Award –</a:t>
                      </a:r>
                      <a:r>
                        <a:rPr lang="en-US" sz="1200" b="0" i="0" u="none" strike="noStrike" baseline="0" dirty="0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 Joe </a:t>
                      </a:r>
                      <a:r>
                        <a:rPr lang="en-US" sz="1200" b="0" i="0" u="none" strike="noStrike" baseline="0" dirty="0" err="1">
                          <a:solidFill>
                            <a:srgbClr val="0B173E"/>
                          </a:solidFill>
                          <a:effectLst/>
                          <a:latin typeface="Tw Cen MT" panose="020B0602020104020603" pitchFamily="34" charset="0"/>
                        </a:rPr>
                        <a:t>Oxman</a:t>
                      </a:r>
                      <a:endParaRPr lang="en-US" sz="1200" b="0" i="0" u="none" strike="noStrike" dirty="0">
                        <a:solidFill>
                          <a:srgbClr val="0B173E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571500"/>
            <a:ext cx="133882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Preliminary</a:t>
            </a:r>
          </a:p>
        </p:txBody>
      </p:sp>
    </p:spTree>
    <p:extLst>
      <p:ext uri="{BB962C8B-B14F-4D97-AF65-F5344CB8AC3E}">
        <p14:creationId xmlns:p14="http://schemas.microsoft.com/office/powerpoint/2010/main" val="3556575337"/>
      </p:ext>
    </p:extLst>
  </p:cSld>
  <p:clrMapOvr>
    <a:masterClrMapping/>
  </p:clrMapOvr>
</p:sld>
</file>

<file path=ppt/theme/theme1.xml><?xml version="1.0" encoding="utf-8"?>
<a:theme xmlns:a="http://schemas.openxmlformats.org/drawingml/2006/main" name="TJW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OLY42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421" id="{9492E47B-76C7-45A0-8842-0D6122ED816F}" vid="{F851BA74-FE49-4BFB-B8F5-352D75C44D4B}"/>
    </a:ext>
  </a:extLst>
</a:theme>
</file>

<file path=ppt/theme/theme3.xml><?xml version="1.0" encoding="utf-8"?>
<a:theme xmlns:a="http://schemas.openxmlformats.org/drawingml/2006/main" name="1_TJW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OLY42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LY421" id="{9492E47B-76C7-45A0-8842-0D6122ED816F}" vid="{F851BA74-FE49-4BFB-B8F5-352D75C44D4B}"/>
    </a:ext>
  </a:extLst>
</a:theme>
</file>

<file path=ppt/theme/theme5.xml><?xml version="1.0" encoding="utf-8"?>
<a:theme xmlns:a="http://schemas.openxmlformats.org/drawingml/2006/main" name="2_TJW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41417</TotalTime>
  <Words>722</Words>
  <Application>Microsoft Office PowerPoint</Application>
  <PresentationFormat>On-screen Show (4:3)</PresentationFormat>
  <Paragraphs>176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Gill Sans MT</vt:lpstr>
      <vt:lpstr>Tw Cen MT</vt:lpstr>
      <vt:lpstr>TJWWhite</vt:lpstr>
      <vt:lpstr>POLY421</vt:lpstr>
      <vt:lpstr>1_TJWWhite</vt:lpstr>
      <vt:lpstr>1_POLY421</vt:lpstr>
      <vt:lpstr>2_TJWWhite</vt:lpstr>
      <vt:lpstr>PowerPoint Presentation</vt:lpstr>
      <vt:lpstr>Contributions</vt:lpstr>
      <vt:lpstr>Philadelphia – Fall 2016</vt:lpstr>
      <vt:lpstr>San Francisco – Spring 2017</vt:lpstr>
      <vt:lpstr>D.C. – Fall 2017</vt:lpstr>
      <vt:lpstr>New Orleans – Spring 2018</vt:lpstr>
      <vt:lpstr>Boston – Fall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 Diego, March 25-29, 2012: Chemistry of Life (tentative)</dc:title>
  <dc:creator>test</dc:creator>
  <cp:lastModifiedBy>Landry-Coltrain, Christine J</cp:lastModifiedBy>
  <cp:revision>389</cp:revision>
  <cp:lastPrinted>2012-11-07T18:27:06Z</cp:lastPrinted>
  <dcterms:created xsi:type="dcterms:W3CDTF">2011-04-10T14:55:25Z</dcterms:created>
  <dcterms:modified xsi:type="dcterms:W3CDTF">2016-09-01T13:10:27Z</dcterms:modified>
</cp:coreProperties>
</file>