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75" r:id="rId3"/>
    <p:sldId id="272" r:id="rId4"/>
    <p:sldId id="271" r:id="rId5"/>
    <p:sldId id="277" r:id="rId6"/>
    <p:sldId id="278" r:id="rId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4" d="100"/>
          <a:sy n="84" d="100"/>
        </p:scale>
        <p:origin x="18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7EE7D-520B-4426-A5F7-5E3301D71D53}" type="datetimeFigureOut">
              <a:rPr lang="en-US" smtClean="0"/>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2329345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7EE7D-520B-4426-A5F7-5E3301D71D53}" type="datetimeFigureOut">
              <a:rPr lang="en-US" smtClean="0"/>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38249342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7EE7D-520B-4426-A5F7-5E3301D71D53}" type="datetimeFigureOut">
              <a:rPr lang="en-US" smtClean="0"/>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1494856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7EE7D-520B-4426-A5F7-5E3301D71D53}" type="datetimeFigureOut">
              <a:rPr lang="en-US" smtClean="0"/>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2083518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597EE7D-520B-4426-A5F7-5E3301D71D53}" type="datetimeFigureOut">
              <a:rPr lang="en-US" smtClean="0"/>
              <a:t>8/15/2016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338497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7EE7D-520B-4426-A5F7-5E3301D71D53}" type="datetimeFigureOut">
              <a:rPr lang="en-US" smtClean="0"/>
              <a:t>8/15/2016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3863325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7EE7D-520B-4426-A5F7-5E3301D71D53}" type="datetimeFigureOut">
              <a:rPr lang="en-US" smtClean="0"/>
              <a:t>8/15/2016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1037653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7EE7D-520B-4426-A5F7-5E3301D71D53}" type="datetimeFigureOut">
              <a:rPr lang="en-US" smtClean="0"/>
              <a:t>8/15/2016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4009528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7EE7D-520B-4426-A5F7-5E3301D71D53}" type="datetimeFigureOut">
              <a:rPr lang="en-US" smtClean="0"/>
              <a:t>8/15/2016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3018424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97EE7D-520B-4426-A5F7-5E3301D71D53}" type="datetimeFigureOut">
              <a:rPr lang="en-US" smtClean="0"/>
              <a:t>8/15/2016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2390334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597EE7D-520B-4426-A5F7-5E3301D71D53}" type="datetimeFigureOut">
              <a:rPr lang="en-US" smtClean="0"/>
              <a:t>8/15/2016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B5EF7E-403F-4D6D-AD24-9DFE50152ADD}" type="slidenum">
              <a:rPr lang="en-US" smtClean="0"/>
              <a:t>‹#›</a:t>
            </a:fld>
            <a:endParaRPr lang="en-US"/>
          </a:p>
        </p:txBody>
      </p:sp>
    </p:spTree>
    <p:extLst>
      <p:ext uri="{BB962C8B-B14F-4D97-AF65-F5344CB8AC3E}">
        <p14:creationId xmlns:p14="http://schemas.microsoft.com/office/powerpoint/2010/main" val="4166132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7EE7D-520B-4426-A5F7-5E3301D71D53}" type="datetimeFigureOut">
              <a:rPr lang="en-US" smtClean="0"/>
              <a:t>8/15/2016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B5EF7E-403F-4D6D-AD24-9DFE50152ADD}" type="slidenum">
              <a:rPr lang="en-US" smtClean="0"/>
              <a:t>‹#›</a:t>
            </a:fld>
            <a:endParaRPr lang="en-US"/>
          </a:p>
        </p:txBody>
      </p:sp>
    </p:spTree>
    <p:extLst>
      <p:ext uri="{BB962C8B-B14F-4D97-AF65-F5344CB8AC3E}">
        <p14:creationId xmlns:p14="http://schemas.microsoft.com/office/powerpoint/2010/main" val="19394880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Digital_object_identifier" TargetMode="External"/><Relationship Id="rId2" Type="http://schemas.openxmlformats.org/officeDocument/2006/relationships/hyperlink" Target="https://en.wikipedia.org/wiki/Ber._Deut._Chem._Ges." TargetMode="Externa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dx.doi.org/10.1002/cber.1920053062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96705" y="2138389"/>
            <a:ext cx="7655687" cy="1384995"/>
          </a:xfrm>
          <a:prstGeom prst="rect">
            <a:avLst/>
          </a:prstGeom>
          <a:solidFill>
            <a:schemeClr val="accent4">
              <a:lumMod val="20000"/>
              <a:lumOff val="80000"/>
            </a:schemeClr>
          </a:solidFill>
          <a:ln>
            <a:solidFill>
              <a:schemeClr val="accent1"/>
            </a:solidFill>
          </a:ln>
        </p:spPr>
        <p:txBody>
          <a:bodyPr wrap="none" rtlCol="0">
            <a:spAutoFit/>
          </a:bodyPr>
          <a:lstStyle/>
          <a:p>
            <a:pPr algn="ctr"/>
            <a:r>
              <a:rPr lang="en-US" sz="2800" b="1" dirty="0"/>
              <a:t>MPPG </a:t>
            </a:r>
            <a:r>
              <a:rPr lang="en-US" sz="2800" dirty="0"/>
              <a:t>(</a:t>
            </a:r>
            <a:r>
              <a:rPr lang="en-US" sz="2800" b="1" dirty="0"/>
              <a:t>Multidisciplinary Program Planning Group)</a:t>
            </a:r>
          </a:p>
          <a:p>
            <a:pPr algn="ctr"/>
            <a:r>
              <a:rPr lang="en-US" sz="2800" dirty="0"/>
              <a:t>Update</a:t>
            </a:r>
          </a:p>
          <a:p>
            <a:pPr algn="ctr"/>
            <a:r>
              <a:rPr lang="en-US" altLang="en-US" sz="2800" b="1" dirty="0">
                <a:solidFill>
                  <a:srgbClr val="224B50"/>
                </a:solidFill>
              </a:rPr>
              <a:t>ACS Meeting in Philadelphia, August 21-25, 2016 </a:t>
            </a:r>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776" y="58894"/>
            <a:ext cx="8382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909425" y="5589431"/>
            <a:ext cx="3521157" cy="830997"/>
          </a:xfrm>
          <a:prstGeom prst="rect">
            <a:avLst/>
          </a:prstGeom>
          <a:noFill/>
        </p:spPr>
        <p:txBody>
          <a:bodyPr wrap="none" rtlCol="0">
            <a:spAutoFit/>
          </a:bodyPr>
          <a:lstStyle/>
          <a:p>
            <a:pPr algn="ctr"/>
            <a:r>
              <a:rPr lang="en-US" sz="2400" dirty="0"/>
              <a:t>Christine Landry-Coltrain</a:t>
            </a:r>
          </a:p>
          <a:p>
            <a:pPr algn="ctr"/>
            <a:r>
              <a:rPr lang="en-US" sz="2400" dirty="0"/>
              <a:t>Alternate Councilor – POLY</a:t>
            </a:r>
          </a:p>
        </p:txBody>
      </p:sp>
      <p:pic>
        <p:nvPicPr>
          <p:cNvPr id="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29611" y="58894"/>
            <a:ext cx="12192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2193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1583" y="58894"/>
            <a:ext cx="12192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354443" y="185603"/>
            <a:ext cx="4058419" cy="369332"/>
          </a:xfrm>
          <a:prstGeom prst="rect">
            <a:avLst/>
          </a:prstGeom>
          <a:noFill/>
        </p:spPr>
        <p:txBody>
          <a:bodyPr wrap="none" rtlCol="0">
            <a:spAutoFit/>
          </a:bodyPr>
          <a:lstStyle/>
          <a:p>
            <a:r>
              <a:rPr lang="en-US" dirty="0"/>
              <a:t>National Meeting Themes and Organizers</a:t>
            </a:r>
          </a:p>
        </p:txBody>
      </p:sp>
      <p:pic>
        <p:nvPicPr>
          <p:cNvPr id="6" name="Picture 5"/>
          <p:cNvPicPr>
            <a:picLocks noChangeAspect="1"/>
          </p:cNvPicPr>
          <p:nvPr/>
        </p:nvPicPr>
        <p:blipFill>
          <a:blip r:embed="rId3"/>
          <a:stretch>
            <a:fillRect/>
          </a:stretch>
        </p:blipFill>
        <p:spPr>
          <a:xfrm>
            <a:off x="217919" y="463918"/>
            <a:ext cx="7476950" cy="6394081"/>
          </a:xfrm>
          <a:prstGeom prst="rect">
            <a:avLst/>
          </a:prstGeom>
        </p:spPr>
      </p:pic>
      <p:sp>
        <p:nvSpPr>
          <p:cNvPr id="2" name="TextBox 1"/>
          <p:cNvSpPr txBox="1"/>
          <p:nvPr/>
        </p:nvSpPr>
        <p:spPr>
          <a:xfrm>
            <a:off x="8389620" y="2000250"/>
            <a:ext cx="3291840" cy="1015663"/>
          </a:xfrm>
          <a:prstGeom prst="rect">
            <a:avLst/>
          </a:prstGeom>
          <a:solidFill>
            <a:schemeClr val="accent4">
              <a:lumMod val="20000"/>
              <a:lumOff val="80000"/>
            </a:schemeClr>
          </a:solidFill>
          <a:ln>
            <a:solidFill>
              <a:schemeClr val="accent1"/>
            </a:solidFill>
          </a:ln>
        </p:spPr>
        <p:txBody>
          <a:bodyPr wrap="square" rtlCol="0">
            <a:spAutoFit/>
          </a:bodyPr>
          <a:lstStyle/>
          <a:p>
            <a:r>
              <a:rPr lang="en-US" sz="2000" dirty="0"/>
              <a:t>Reminder of upcoming POLY involvement in MPPG at National Meetings</a:t>
            </a:r>
          </a:p>
        </p:txBody>
      </p:sp>
    </p:spTree>
    <p:extLst>
      <p:ext uri="{BB962C8B-B14F-4D97-AF65-F5344CB8AC3E}">
        <p14:creationId xmlns:p14="http://schemas.microsoft.com/office/powerpoint/2010/main" val="1476918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0456" y="363915"/>
            <a:ext cx="11745531" cy="6494085"/>
          </a:xfrm>
          <a:prstGeom prst="rect">
            <a:avLst/>
          </a:prstGeom>
        </p:spPr>
        <p:txBody>
          <a:bodyPr wrap="square">
            <a:spAutoFit/>
          </a:bodyPr>
          <a:lstStyle/>
          <a:p>
            <a:r>
              <a:rPr lang="en-US" sz="2000" b="1" dirty="0">
                <a:solidFill>
                  <a:srgbClr val="FF0000"/>
                </a:solidFill>
                <a:latin typeface="Cambria" panose="02040503050406030204" pitchFamily="18" charset="0"/>
                <a:ea typeface="MS Mincho" panose="02020609040205080304" pitchFamily="49" charset="-128"/>
                <a:cs typeface="Times New Roman" panose="02020603050405020304" pitchFamily="18" charset="0"/>
              </a:rPr>
              <a:t>POLY proposed the following Thematic Programming for ACS Spring 2020:</a:t>
            </a:r>
          </a:p>
          <a:p>
            <a:pPr algn="ctr"/>
            <a:r>
              <a:rPr lang="en-US" sz="1600" dirty="0">
                <a:latin typeface="Cambria" panose="02040503050406030204" pitchFamily="18" charset="0"/>
                <a:ea typeface="MS Mincho" panose="02020609040205080304" pitchFamily="49" charset="-128"/>
                <a:cs typeface="Times New Roman" panose="02020603050405020304" pitchFamily="18" charset="0"/>
              </a:rPr>
              <a:t> </a:t>
            </a:r>
          </a:p>
          <a:p>
            <a:pPr algn="ctr"/>
            <a:r>
              <a:rPr lang="en-US" b="1" dirty="0">
                <a:latin typeface="Cambria" panose="02040503050406030204" pitchFamily="18" charset="0"/>
                <a:ea typeface="MS Mincho" panose="02020609040205080304" pitchFamily="49" charset="-128"/>
                <a:cs typeface="Times New Roman" panose="02020603050405020304" pitchFamily="18" charset="0"/>
              </a:rPr>
              <a:t>Macromolecular Chemistry: The Second Century</a:t>
            </a:r>
            <a:endParaRPr lang="en-US" dirty="0">
              <a:latin typeface="Cambria" panose="02040503050406030204" pitchFamily="18" charset="0"/>
              <a:ea typeface="MS Mincho" panose="02020609040205080304" pitchFamily="49" charset="-128"/>
              <a:cs typeface="Times New Roman" panose="02020603050405020304" pitchFamily="18" charset="0"/>
            </a:endParaRPr>
          </a:p>
          <a:p>
            <a:pPr algn="ctr"/>
            <a:r>
              <a:rPr lang="en-US" sz="1600" dirty="0">
                <a:latin typeface="Cambria" panose="02040503050406030204" pitchFamily="18" charset="0"/>
                <a:ea typeface="MS Mincho" panose="02020609040205080304" pitchFamily="49" charset="-128"/>
                <a:cs typeface="Times New Roman" panose="02020603050405020304" pitchFamily="18" charset="0"/>
              </a:rPr>
              <a:t>Organizers:    Timothy Lodge and Kris Matyjaszewski </a:t>
            </a:r>
          </a:p>
          <a:p>
            <a:pPr algn="ctr"/>
            <a:r>
              <a:rPr lang="en-US" sz="1600" dirty="0">
                <a:latin typeface="Cambria" panose="02040503050406030204" pitchFamily="18" charset="0"/>
                <a:ea typeface="MS Mincho" panose="02020609040205080304" pitchFamily="49" charset="-128"/>
                <a:cs typeface="Times New Roman" panose="02020603050405020304" pitchFamily="18" charset="0"/>
              </a:rPr>
              <a:t> </a:t>
            </a:r>
          </a:p>
          <a:p>
            <a:pPr algn="just"/>
            <a:r>
              <a:rPr lang="en-US" sz="1600" b="1" dirty="0">
                <a:latin typeface="Cambria" panose="02040503050406030204" pitchFamily="18" charset="0"/>
                <a:ea typeface="MS Mincho" panose="02020609040205080304" pitchFamily="49" charset="-128"/>
                <a:cs typeface="Times New Roman" panose="02020603050405020304" pitchFamily="18" charset="0"/>
              </a:rPr>
              <a:t>Divisions Directly Related:  </a:t>
            </a:r>
            <a:r>
              <a:rPr lang="en-US" sz="1600" dirty="0">
                <a:latin typeface="Cambria" panose="02040503050406030204" pitchFamily="18" charset="0"/>
                <a:ea typeface="MS Mincho" panose="02020609040205080304" pitchFamily="49" charset="-128"/>
                <a:cs typeface="Times New Roman" panose="02020603050405020304" pitchFamily="18" charset="0"/>
              </a:rPr>
              <a:t> POLY, PMSE, Colloid and Surface, Cellulose and Renewable Materials, Industrial and Engineering, Rubber</a:t>
            </a:r>
          </a:p>
          <a:p>
            <a:pPr algn="just"/>
            <a:r>
              <a:rPr lang="en-US" sz="1600" dirty="0">
                <a:latin typeface="Cambria" panose="02040503050406030204" pitchFamily="18" charset="0"/>
                <a:ea typeface="MS Mincho" panose="02020609040205080304" pitchFamily="49" charset="-128"/>
                <a:cs typeface="Times New Roman" panose="02020603050405020304" pitchFamily="18" charset="0"/>
              </a:rPr>
              <a:t> </a:t>
            </a:r>
          </a:p>
          <a:p>
            <a:pPr algn="just"/>
            <a:r>
              <a:rPr lang="en-US" sz="1600" b="1" dirty="0">
                <a:latin typeface="Cambria" panose="02040503050406030204" pitchFamily="18" charset="0"/>
                <a:ea typeface="MS Mincho" panose="02020609040205080304" pitchFamily="49" charset="-128"/>
                <a:cs typeface="Times New Roman" panose="02020603050405020304" pitchFamily="18" charset="0"/>
              </a:rPr>
              <a:t>Other Closely Related Divisions:  </a:t>
            </a:r>
            <a:r>
              <a:rPr lang="en-US" sz="1600" dirty="0">
                <a:latin typeface="Cambria" panose="02040503050406030204" pitchFamily="18" charset="0"/>
                <a:ea typeface="MS Mincho" panose="02020609040205080304" pitchFamily="49" charset="-128"/>
                <a:cs typeface="Times New Roman" panose="02020603050405020304" pitchFamily="18" charset="0"/>
              </a:rPr>
              <a:t>Biological Chemistry, Catalysis Science and Technology, Environmental Chemistry, Organic Chemistry, Physical Chemistry</a:t>
            </a:r>
          </a:p>
          <a:p>
            <a:pPr algn="just"/>
            <a:r>
              <a:rPr lang="en-US" sz="1600" dirty="0">
                <a:latin typeface="Cambria" panose="02040503050406030204" pitchFamily="18" charset="0"/>
                <a:ea typeface="MS Mincho" panose="02020609040205080304" pitchFamily="49" charset="-128"/>
                <a:cs typeface="Times New Roman" panose="02020603050405020304" pitchFamily="18" charset="0"/>
              </a:rPr>
              <a:t> </a:t>
            </a:r>
          </a:p>
          <a:p>
            <a:r>
              <a:rPr lang="en-US" sz="1600" dirty="0">
                <a:latin typeface="Cambria" panose="02040503050406030204" pitchFamily="18" charset="0"/>
                <a:ea typeface="MS Mincho" panose="02020609040205080304" pitchFamily="49" charset="-128"/>
                <a:cs typeface="Times New Roman" panose="02020603050405020304" pitchFamily="18" charset="0"/>
              </a:rPr>
              <a:t>The year 2020 marks the centenary of the landmark paper by Hermann Staudinger, entitled “</a:t>
            </a:r>
            <a:r>
              <a:rPr lang="en-US" sz="1600" dirty="0" err="1">
                <a:latin typeface="Cambria" panose="02040503050406030204" pitchFamily="18" charset="0"/>
                <a:ea typeface="MS Mincho" panose="02020609040205080304" pitchFamily="49" charset="-128"/>
                <a:cs typeface="Times New Roman" panose="02020603050405020304" pitchFamily="18" charset="0"/>
              </a:rPr>
              <a:t>Über</a:t>
            </a:r>
            <a:r>
              <a:rPr lang="en-US" sz="1600" dirty="0">
                <a:latin typeface="Cambria" panose="02040503050406030204" pitchFamily="18" charset="0"/>
                <a:ea typeface="MS Mincho" panose="02020609040205080304" pitchFamily="49" charset="-128"/>
                <a:cs typeface="Times New Roman" panose="02020603050405020304" pitchFamily="18" charset="0"/>
              </a:rPr>
              <a:t> </a:t>
            </a:r>
            <a:r>
              <a:rPr lang="en-US" sz="1600" dirty="0" err="1">
                <a:latin typeface="Cambria" panose="02040503050406030204" pitchFamily="18" charset="0"/>
                <a:ea typeface="MS Mincho" panose="02020609040205080304" pitchFamily="49" charset="-128"/>
                <a:cs typeface="Times New Roman" panose="02020603050405020304" pitchFamily="18" charset="0"/>
              </a:rPr>
              <a:t>Polymerisation</a:t>
            </a:r>
            <a:r>
              <a:rPr lang="en-US" sz="1600" dirty="0">
                <a:latin typeface="Cambria" panose="02040503050406030204" pitchFamily="18" charset="0"/>
                <a:ea typeface="MS Mincho" panose="02020609040205080304" pitchFamily="49" charset="-128"/>
                <a:cs typeface="Times New Roman" panose="02020603050405020304" pitchFamily="18" charset="0"/>
              </a:rPr>
              <a:t>” (“On Polymerization”), in which he demonstrated the preparation of high molar mass compounds by repetition of standard small molecule synthetic steps.* His proposed concept of “macromolecules” had already received heavy criticism, but this paper marked the beginning of an era characterized by rational design and synthesis of polymers. By 1953 Staudinger’s work had been recognized by the Nobel Prize in Chemistry, and the chemical industry had long since embraced large scale polymerization for the commercial production of a host of new and now ubiquitous synthetic materials, including Nylon, synthetic rubber, polyethylene, Plexiglas, and Teflon that are found in countless products that have had tremendous impact across a broad swath of technologies. For the past half century polymers have dominated the chemical industry in the US, and worldwide, with use and expansion into new markets growing unabated. The intellectual richness of macromolecular science has also become apparent across the spectrum of chemistry. The contributions of organic chemistry and inorganic chemistry to the preparation of polymers, the contributions of physical chemistry to the understanding of their behavior, to the impact macromolecules have in the world of chemical biology are hard to overstate. It would be entirely apropos to recognize this class of chemical compounds, which encompasses all plastics, rubbers, fibers, adhesives, all proteins, DNA, RNA, and the most abundant natural materials, including cellulose, hemicellulose, and lignin. </a:t>
            </a:r>
          </a:p>
          <a:p>
            <a:r>
              <a:rPr lang="en-US" sz="1600" dirty="0">
                <a:latin typeface="Cambria" panose="02040503050406030204" pitchFamily="18" charset="0"/>
                <a:ea typeface="MS Mincho" panose="02020609040205080304" pitchFamily="49" charset="-128"/>
                <a:cs typeface="Times New Roman" panose="02020603050405020304" pitchFamily="18" charset="0"/>
              </a:rPr>
              <a:t> </a:t>
            </a:r>
            <a:r>
              <a:rPr lang="en-US" sz="1600" i="1" dirty="0">
                <a:latin typeface="Cambria" panose="02040503050406030204" pitchFamily="18" charset="0"/>
                <a:ea typeface="Times New Roman" panose="02020603050405020304" pitchFamily="18" charset="0"/>
                <a:cs typeface="Times New Roman" panose="02020603050405020304" pitchFamily="18" charset="0"/>
              </a:rPr>
              <a:t>*Staudinger, H. (1920). "</a:t>
            </a:r>
            <a:r>
              <a:rPr lang="en-US" sz="1600" i="1" dirty="0" err="1">
                <a:latin typeface="Cambria" panose="02040503050406030204" pitchFamily="18" charset="0"/>
                <a:ea typeface="Times New Roman" panose="02020603050405020304" pitchFamily="18" charset="0"/>
                <a:cs typeface="Times New Roman" panose="02020603050405020304" pitchFamily="18" charset="0"/>
              </a:rPr>
              <a:t>Über</a:t>
            </a:r>
            <a:r>
              <a:rPr lang="en-US" sz="1600" i="1" dirty="0">
                <a:latin typeface="Cambria" panose="02040503050406030204" pitchFamily="18" charset="0"/>
                <a:ea typeface="Times New Roman" panose="02020603050405020304" pitchFamily="18" charset="0"/>
                <a:cs typeface="Times New Roman" panose="02020603050405020304" pitchFamily="18" charset="0"/>
              </a:rPr>
              <a:t> </a:t>
            </a:r>
            <a:r>
              <a:rPr lang="en-US" sz="1600" i="1" dirty="0" err="1">
                <a:latin typeface="Cambria" panose="02040503050406030204" pitchFamily="18" charset="0"/>
                <a:ea typeface="Times New Roman" panose="02020603050405020304" pitchFamily="18" charset="0"/>
                <a:cs typeface="Times New Roman" panose="02020603050405020304" pitchFamily="18" charset="0"/>
              </a:rPr>
              <a:t>Polymerisation</a:t>
            </a:r>
            <a:r>
              <a:rPr lang="en-US" sz="1600" i="1" dirty="0">
                <a:latin typeface="Cambria" panose="02040503050406030204" pitchFamily="18" charset="0"/>
                <a:ea typeface="Times New Roman" panose="02020603050405020304" pitchFamily="18" charset="0"/>
                <a:cs typeface="Times New Roman" panose="02020603050405020304" pitchFamily="18" charset="0"/>
              </a:rPr>
              <a:t>". </a:t>
            </a:r>
            <a:r>
              <a:rPr lang="en-US" sz="1600" i="1" u="sng" dirty="0" err="1">
                <a:solidFill>
                  <a:srgbClr val="0000FF"/>
                </a:solidFill>
                <a:latin typeface="Cambria" panose="02040503050406030204" pitchFamily="18" charset="0"/>
                <a:ea typeface="Times New Roman" panose="02020603050405020304" pitchFamily="18" charset="0"/>
                <a:cs typeface="Times New Roman" panose="02020603050405020304" pitchFamily="18" charset="0"/>
                <a:hlinkClick r:id="rId2" tooltip="Ber. Deut. Chem. Ges."/>
              </a:rPr>
              <a:t>Ber</a:t>
            </a:r>
            <a:r>
              <a:rPr lang="en-US" sz="1600" i="1" u="sng" dirty="0">
                <a:solidFill>
                  <a:srgbClr val="0000FF"/>
                </a:solidFill>
                <a:latin typeface="Cambria" panose="02040503050406030204" pitchFamily="18" charset="0"/>
                <a:ea typeface="Times New Roman" panose="02020603050405020304" pitchFamily="18" charset="0"/>
                <a:cs typeface="Times New Roman" panose="02020603050405020304" pitchFamily="18" charset="0"/>
                <a:hlinkClick r:id="rId2" tooltip="Ber. Deut. Chem. Ges."/>
              </a:rPr>
              <a:t>. Deut. Chem. </a:t>
            </a:r>
            <a:r>
              <a:rPr lang="en-US" sz="1600" i="1" u="sng" dirty="0" err="1">
                <a:solidFill>
                  <a:srgbClr val="0000FF"/>
                </a:solidFill>
                <a:latin typeface="Cambria" panose="02040503050406030204" pitchFamily="18" charset="0"/>
                <a:ea typeface="Times New Roman" panose="02020603050405020304" pitchFamily="18" charset="0"/>
                <a:cs typeface="Times New Roman" panose="02020603050405020304" pitchFamily="18" charset="0"/>
                <a:hlinkClick r:id="rId2" tooltip="Ber. Deut. Chem. Ges."/>
              </a:rPr>
              <a:t>Ges</a:t>
            </a:r>
            <a:r>
              <a:rPr lang="en-US" sz="1600" i="1" u="sng" dirty="0">
                <a:solidFill>
                  <a:srgbClr val="0000FF"/>
                </a:solidFill>
                <a:latin typeface="Cambria" panose="02040503050406030204" pitchFamily="18" charset="0"/>
                <a:ea typeface="Times New Roman" panose="02020603050405020304" pitchFamily="18" charset="0"/>
                <a:cs typeface="Times New Roman" panose="02020603050405020304" pitchFamily="18" charset="0"/>
                <a:hlinkClick r:id="rId2" tooltip="Ber. Deut. Chem. Ges."/>
              </a:rPr>
              <a:t>.</a:t>
            </a:r>
            <a:r>
              <a:rPr lang="en-US" sz="1600" i="1" dirty="0">
                <a:latin typeface="Cambria" panose="02040503050406030204" pitchFamily="18" charset="0"/>
                <a:ea typeface="Times New Roman" panose="02020603050405020304" pitchFamily="18" charset="0"/>
                <a:cs typeface="Times New Roman" panose="02020603050405020304" pitchFamily="18" charset="0"/>
              </a:rPr>
              <a:t> </a:t>
            </a:r>
            <a:r>
              <a:rPr lang="en-US" sz="1600" b="1" i="1" dirty="0">
                <a:latin typeface="Cambria" panose="02040503050406030204" pitchFamily="18" charset="0"/>
                <a:ea typeface="Times New Roman" panose="02020603050405020304" pitchFamily="18" charset="0"/>
                <a:cs typeface="Times New Roman" panose="02020603050405020304" pitchFamily="18" charset="0"/>
              </a:rPr>
              <a:t>53</a:t>
            </a:r>
            <a:r>
              <a:rPr lang="en-US" sz="1600" i="1" dirty="0">
                <a:latin typeface="Cambria" panose="02040503050406030204" pitchFamily="18" charset="0"/>
                <a:ea typeface="Times New Roman" panose="02020603050405020304" pitchFamily="18" charset="0"/>
                <a:cs typeface="Times New Roman" panose="02020603050405020304" pitchFamily="18" charset="0"/>
              </a:rPr>
              <a:t> (6): 1073. </a:t>
            </a:r>
            <a:r>
              <a:rPr lang="en-US" sz="1600" i="1" u="sng" dirty="0">
                <a:solidFill>
                  <a:srgbClr val="0000FF"/>
                </a:solidFill>
                <a:latin typeface="Cambria" panose="02040503050406030204" pitchFamily="18" charset="0"/>
                <a:ea typeface="Times New Roman" panose="02020603050405020304" pitchFamily="18" charset="0"/>
                <a:cs typeface="Times New Roman" panose="02020603050405020304" pitchFamily="18" charset="0"/>
                <a:hlinkClick r:id="rId3" tooltip="Digital object identifier"/>
              </a:rPr>
              <a:t>doi</a:t>
            </a:r>
            <a:r>
              <a:rPr lang="en-US" sz="1600" i="1" dirty="0">
                <a:latin typeface="Cambria" panose="02040503050406030204" pitchFamily="18" charset="0"/>
                <a:ea typeface="Times New Roman" panose="02020603050405020304" pitchFamily="18" charset="0"/>
                <a:cs typeface="Times New Roman" panose="02020603050405020304" pitchFamily="18" charset="0"/>
              </a:rPr>
              <a:t>:</a:t>
            </a:r>
            <a:r>
              <a:rPr lang="en-US" sz="1600" i="1" u="sng" dirty="0">
                <a:solidFill>
                  <a:srgbClr val="0000FF"/>
                </a:solidFill>
                <a:latin typeface="Cambria" panose="02040503050406030204" pitchFamily="18" charset="0"/>
                <a:ea typeface="Times New Roman" panose="02020603050405020304" pitchFamily="18" charset="0"/>
                <a:cs typeface="Times New Roman" panose="02020603050405020304" pitchFamily="18" charset="0"/>
                <a:hlinkClick r:id="rId4"/>
              </a:rPr>
              <a:t>10.1002/cber.19200530627</a:t>
            </a:r>
            <a:endParaRPr lang="en-US" sz="1600" dirty="0">
              <a:effectLst/>
              <a:latin typeface="Cambria" panose="02040503050406030204" pitchFamily="18" charset="0"/>
              <a:ea typeface="MS Mincho" panose="02020609040205080304" pitchFamily="49" charset="-128"/>
              <a:cs typeface="Times New Roman" panose="02020603050405020304" pitchFamily="18" charset="0"/>
            </a:endParaRPr>
          </a:p>
        </p:txBody>
      </p:sp>
      <p:pic>
        <p:nvPicPr>
          <p:cNvPr id="3"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54207" y="226319"/>
            <a:ext cx="8382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466578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2360" y="968771"/>
            <a:ext cx="10268754" cy="3945054"/>
          </a:xfrm>
          <a:prstGeom prst="rect">
            <a:avLst/>
          </a:prstGeom>
        </p:spPr>
        <p:txBody>
          <a:bodyPr wrap="square">
            <a:spAutoFit/>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Thematic Programming (TP):</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solidFill>
                  <a:srgbClr val="0070C0"/>
                </a:solidFill>
                <a:latin typeface="Calibri" panose="020F0502020204030204" pitchFamily="34" charset="0"/>
                <a:ea typeface="Calibri" panose="020F0502020204030204" pitchFamily="34" charset="0"/>
                <a:cs typeface="Times New Roman" panose="02020603050405020304" pitchFamily="18" charset="0"/>
              </a:rPr>
              <a:t>Advantages</a:t>
            </a:r>
            <a:r>
              <a:rPr lang="en-US" dirty="0">
                <a:latin typeface="Calibri" panose="020F0502020204030204" pitchFamily="34" charset="0"/>
                <a:ea typeface="Calibri" panose="020F0502020204030204" pitchFamily="34" charset="0"/>
                <a:cs typeface="Times New Roman" panose="02020603050405020304" pitchFamily="18" charset="0"/>
              </a:rPr>
              <a:t> to the Divisions include: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enhanced advertising</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money available for thematic programming, specific registrations, associated outreach, collaborations, coffee breaks (not sure if these need to be in Convention Center, but I would think so, as the aim is to promote interdisciplinary interactions) at the discretion of the organizer (who get ~$30k)</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co-organization and cross-listing of symposia with other divisions</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742950" marR="0" lvl="1" indent="-285750">
              <a:lnSpc>
                <a:spcPct val="107000"/>
              </a:lnSpc>
              <a:spcBef>
                <a:spcPts val="0"/>
              </a:spcBef>
              <a:spcAft>
                <a:spcPts val="0"/>
              </a:spcAft>
              <a:buFont typeface="Courier New" panose="02070309020205020404" pitchFamily="49" charset="0"/>
              <a:buChar char="o"/>
            </a:pPr>
            <a:r>
              <a:rPr lang="en-US" dirty="0">
                <a:latin typeface="Calibri" panose="020F0502020204030204" pitchFamily="34" charset="0"/>
                <a:ea typeface="Calibri" panose="020F0502020204030204" pitchFamily="34" charset="0"/>
                <a:cs typeface="Times New Roman" panose="02020603050405020304" pitchFamily="18" charset="0"/>
              </a:rPr>
              <a:t>ability to organize an OUTREACH event (usually on Saturday in concert with Presidential event) involving the community</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solidFill>
                  <a:srgbClr val="0070C0"/>
                </a:solidFill>
                <a:latin typeface="Calibri" panose="020F0502020204030204" pitchFamily="34" charset="0"/>
                <a:ea typeface="Calibri" panose="020F0502020204030204" pitchFamily="34" charset="0"/>
                <a:cs typeface="Times New Roman" panose="02020603050405020304" pitchFamily="18" charset="0"/>
              </a:rPr>
              <a:t>Many Divisions do not take advantage of this; </a:t>
            </a:r>
            <a:r>
              <a:rPr lang="en-US" b="1" dirty="0">
                <a:solidFill>
                  <a:srgbClr val="0070C0"/>
                </a:solidFill>
                <a:latin typeface="Calibri" panose="020F0502020204030204" pitchFamily="34" charset="0"/>
                <a:ea typeface="Calibri" panose="020F0502020204030204" pitchFamily="34" charset="0"/>
                <a:cs typeface="Times New Roman" panose="02020603050405020304" pitchFamily="18" charset="0"/>
              </a:rPr>
              <a:t>how can we engage Divisions</a:t>
            </a:r>
            <a:r>
              <a:rPr lang="en-US" dirty="0">
                <a:solidFill>
                  <a:srgbClr val="0070C0"/>
                </a:solidFill>
                <a:latin typeface="Calibri" panose="020F0502020204030204" pitchFamily="34"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p:cNvSpPr txBox="1"/>
          <p:nvPr/>
        </p:nvSpPr>
        <p:spPr>
          <a:xfrm>
            <a:off x="1593495" y="175079"/>
            <a:ext cx="8494633" cy="461665"/>
          </a:xfrm>
          <a:prstGeom prst="rect">
            <a:avLst/>
          </a:prstGeom>
          <a:noFill/>
        </p:spPr>
        <p:txBody>
          <a:bodyPr wrap="none" rtlCol="0">
            <a:spAutoFit/>
          </a:bodyPr>
          <a:lstStyle/>
          <a:p>
            <a:r>
              <a:rPr lang="en-US" sz="2400" b="1" dirty="0">
                <a:solidFill>
                  <a:srgbClr val="FF0000"/>
                </a:solidFill>
              </a:rPr>
              <a:t>Motivations for Divisional involvement in Thematic Programming</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15" y="58894"/>
            <a:ext cx="8382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1514" y="58894"/>
            <a:ext cx="12192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43102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12360" y="774461"/>
            <a:ext cx="10268754" cy="5986703"/>
          </a:xfrm>
          <a:prstGeom prst="rect">
            <a:avLst/>
          </a:prstGeom>
        </p:spPr>
        <p:txBody>
          <a:bodyPr wrap="square">
            <a:spAutoFit/>
          </a:bodyPr>
          <a:lstStyle/>
          <a:p>
            <a:pPr>
              <a:lnSpc>
                <a:spcPct val="107000"/>
              </a:lnSpc>
            </a:pP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b="1" i="1" u="sng" dirty="0">
                <a:solidFill>
                  <a:srgbClr val="0070C0"/>
                </a:solidFill>
                <a:latin typeface="Calibri" panose="020F0502020204030204" pitchFamily="34" charset="0"/>
                <a:ea typeface="Calibri" panose="020F0502020204030204" pitchFamily="34" charset="0"/>
                <a:cs typeface="Times New Roman" panose="02020603050405020304" pitchFamily="18" charset="0"/>
              </a:rPr>
              <a:t>Divisions should reach out </a:t>
            </a:r>
            <a:r>
              <a:rPr lang="en-US" b="1" i="1" u="sng" dirty="0">
                <a:latin typeface="Calibri" panose="020F0502020204030204" pitchFamily="34" charset="0"/>
                <a:ea typeface="Calibri" panose="020F0502020204030204" pitchFamily="34" charset="0"/>
                <a:cs typeface="Times New Roman" panose="02020603050405020304" pitchFamily="18" charset="0"/>
              </a:rPr>
              <a:t>to the thematic organizer </a:t>
            </a:r>
            <a:r>
              <a:rPr lang="en-US" dirty="0">
                <a:latin typeface="Calibri" panose="020F0502020204030204" pitchFamily="34" charset="0"/>
                <a:ea typeface="Calibri" panose="020F0502020204030204" pitchFamily="34" charset="0"/>
                <a:cs typeface="Times New Roman" panose="02020603050405020304" pitchFamily="18" charset="0"/>
              </a:rPr>
              <a:t>of the specific meeting and ask for $$ for specific ideas, ask what is available – need to do this a few years in advance </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rPr>
              <a:t>Co-program with other Divisions, and ask for sponsorship from the thematic organizer (</a:t>
            </a:r>
            <a:r>
              <a:rPr lang="en-US" dirty="0">
                <a:solidFill>
                  <a:srgbClr val="FF0000"/>
                </a:solidFill>
                <a:latin typeface="Calibri" panose="020F0502020204030204" pitchFamily="34" charset="0"/>
                <a:ea typeface="Calibri" panose="020F0502020204030204" pitchFamily="34" charset="0"/>
              </a:rPr>
              <a:t>Kate Beers is the thematic organizer for San Francisco, SP2017</a:t>
            </a:r>
            <a:r>
              <a:rPr lang="en-US" dirty="0">
                <a:solidFill>
                  <a:srgbClr val="000000"/>
                </a:solidFill>
                <a:latin typeface="Calibri" panose="020F0502020204030204" pitchFamily="34" charset="0"/>
                <a:ea typeface="Calibri" panose="020F0502020204030204" pitchFamily="34" charset="0"/>
              </a:rPr>
              <a:t>) </a:t>
            </a:r>
          </a:p>
          <a:p>
            <a:pPr marL="800100" lvl="1" indent="-342900">
              <a:lnSpc>
                <a:spcPct val="107000"/>
              </a:lnSpc>
              <a:buFont typeface="Symbol" panose="05050102010706020507" pitchFamily="18" charset="2"/>
              <a:buChar char=""/>
            </a:pPr>
            <a:r>
              <a:rPr lang="en-US" dirty="0">
                <a:solidFill>
                  <a:srgbClr val="000000"/>
                </a:solidFill>
                <a:latin typeface="Calibri" panose="020F0502020204030204" pitchFamily="34" charset="0"/>
                <a:ea typeface="Calibri" panose="020F0502020204030204" pitchFamily="34" charset="0"/>
              </a:rPr>
              <a:t>“</a:t>
            </a:r>
            <a:r>
              <a:rPr lang="en-US" i="1" dirty="0">
                <a:solidFill>
                  <a:srgbClr val="000000"/>
                </a:solidFill>
                <a:latin typeface="Calibri" panose="020F0502020204030204" pitchFamily="34" charset="0"/>
                <a:ea typeface="Calibri" panose="020F0502020204030204" pitchFamily="34" charset="0"/>
              </a:rPr>
              <a:t>I (Kate) should have some resources to distribute to help support co-operative functions across Division in the Theme areas: catalysis, manufacturing with emphasis on </a:t>
            </a:r>
            <a:r>
              <a:rPr lang="en-US" i="1" dirty="0" err="1">
                <a:solidFill>
                  <a:srgbClr val="000000"/>
                </a:solidFill>
                <a:latin typeface="Calibri" panose="020F0502020204030204" pitchFamily="34" charset="0"/>
                <a:ea typeface="Calibri" panose="020F0502020204030204" pitchFamily="34" charset="0"/>
              </a:rPr>
              <a:t>microprocesses</a:t>
            </a:r>
            <a:r>
              <a:rPr lang="en-US" i="1" dirty="0">
                <a:solidFill>
                  <a:srgbClr val="000000"/>
                </a:solidFill>
                <a:latin typeface="Calibri" panose="020F0502020204030204" pitchFamily="34" charset="0"/>
                <a:ea typeface="Calibri" panose="020F0502020204030204" pitchFamily="34" charset="0"/>
              </a:rPr>
              <a:t> and </a:t>
            </a:r>
            <a:r>
              <a:rPr lang="en-US" i="1" dirty="0" err="1">
                <a:solidFill>
                  <a:srgbClr val="000000"/>
                </a:solidFill>
                <a:latin typeface="Calibri" panose="020F0502020204030204" pitchFamily="34" charset="0"/>
                <a:ea typeface="Calibri" panose="020F0502020204030204" pitchFamily="34" charset="0"/>
              </a:rPr>
              <a:t>biomanufacturing</a:t>
            </a:r>
            <a:r>
              <a:rPr lang="en-US" i="1" dirty="0">
                <a:solidFill>
                  <a:srgbClr val="000000"/>
                </a:solidFill>
                <a:latin typeface="Calibri" panose="020F0502020204030204" pitchFamily="34" charset="0"/>
                <a:ea typeface="Calibri" panose="020F0502020204030204" pitchFamily="34" charset="0"/>
              </a:rPr>
              <a:t>, functional materials, sustainability, ‘start-up’ chemistry and education/outreach via materials chemistry research (e.g. industry needs, societal challenges, international)</a:t>
            </a:r>
            <a:r>
              <a:rPr lang="en-US" dirty="0">
                <a:solidFill>
                  <a:srgbClr val="000000"/>
                </a:solidFill>
                <a:latin typeface="Calibri" panose="020F0502020204030204" pitchFamily="34" charset="0"/>
                <a:ea typeface="Calibri" panose="020F0502020204030204" pitchFamily="34"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r>
              <a:rPr lang="en-US" dirty="0">
                <a:solidFill>
                  <a:srgbClr val="0070C0"/>
                </a:solidFill>
                <a:latin typeface="Calibri" panose="020F0502020204030204" pitchFamily="34" charset="0"/>
                <a:ea typeface="Calibri" panose="020F0502020204030204" pitchFamily="34" charset="0"/>
                <a:cs typeface="Times New Roman" panose="02020603050405020304" pitchFamily="18" charset="0"/>
              </a:rPr>
              <a:t>Divisions should “self promote” </a:t>
            </a:r>
            <a:r>
              <a:rPr lang="en-US" dirty="0">
                <a:latin typeface="Calibri" panose="020F0502020204030204" pitchFamily="34" charset="0"/>
                <a:ea typeface="Calibri" panose="020F0502020204030204" pitchFamily="34" charset="0"/>
                <a:cs typeface="Times New Roman" panose="02020603050405020304" pitchFamily="18" charset="0"/>
              </a:rPr>
              <a:t>newsworthy symposia and talks that are aligned with the meeting Theme to the organizer. – ACS will promote these via the Web and Social media Apps</a:t>
            </a: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US" dirty="0"/>
              <a:t>Volunteer opportunity: The MPPG committee is requesting nominations from the Divisions for the positions of 2018 MPPG Chair-Elect and At-Large Representative. </a:t>
            </a:r>
            <a:r>
              <a:rPr lang="en-US" dirty="0">
                <a:latin typeface="Calibri" panose="020F0502020204030204" pitchFamily="34" charset="0"/>
                <a:ea typeface="Calibri" panose="020F0502020204030204" pitchFamily="34" charset="0"/>
                <a:cs typeface="Times New Roman" panose="02020603050405020304" pitchFamily="18" charset="0"/>
              </a:rPr>
              <a:t> </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buFont typeface="Symbol" panose="05050102010706020507" pitchFamily="18" charset="2"/>
              <a:buChar char=""/>
            </a:pPr>
            <a:r>
              <a:rPr lang="en-US" dirty="0">
                <a:solidFill>
                  <a:srgbClr val="FF0000"/>
                </a:solidFill>
                <a:latin typeface="Calibri" panose="020F0502020204030204" pitchFamily="34" charset="0"/>
                <a:ea typeface="Calibri" panose="020F0502020204030204" pitchFamily="34" charset="0"/>
                <a:cs typeface="Times New Roman" panose="02020603050405020304" pitchFamily="18" charset="0"/>
              </a:rPr>
              <a:t>Continual need for suggestions from the Divisions for </a:t>
            </a:r>
            <a:r>
              <a:rPr lang="en-US"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Kavli</a:t>
            </a:r>
            <a:r>
              <a:rPr lang="en-US" dirty="0">
                <a:solidFill>
                  <a:srgbClr val="FF0000"/>
                </a:solidFill>
                <a:latin typeface="Calibri" panose="020F0502020204030204" pitchFamily="34" charset="0"/>
                <a:ea typeface="Calibri" panose="020F0502020204030204" pitchFamily="34" charset="0"/>
                <a:cs typeface="Times New Roman" panose="02020603050405020304" pitchFamily="18" charset="0"/>
              </a:rPr>
              <a:t> Emerging Lecturer and </a:t>
            </a:r>
            <a:r>
              <a:rPr lang="en-US" dirty="0" err="1">
                <a:solidFill>
                  <a:srgbClr val="FF0000"/>
                </a:solidFill>
                <a:latin typeface="Calibri" panose="020F0502020204030204" pitchFamily="34" charset="0"/>
                <a:ea typeface="Calibri" panose="020F0502020204030204" pitchFamily="34" charset="0"/>
                <a:cs typeface="Times New Roman" panose="02020603050405020304" pitchFamily="18" charset="0"/>
              </a:rPr>
              <a:t>Kavli</a:t>
            </a:r>
            <a:r>
              <a:rPr lang="en-US" dirty="0">
                <a:solidFill>
                  <a:srgbClr val="FF0000"/>
                </a:solidFill>
                <a:latin typeface="Calibri" panose="020F0502020204030204" pitchFamily="34" charset="0"/>
                <a:ea typeface="Calibri" panose="020F0502020204030204" pitchFamily="34" charset="0"/>
                <a:cs typeface="Times New Roman" panose="02020603050405020304" pitchFamily="18" charset="0"/>
              </a:rPr>
              <a:t> Innovations in Chemistry Series</a:t>
            </a:r>
          </a:p>
          <a:p>
            <a:pPr marL="342900" indent="-342900">
              <a:lnSpc>
                <a:spcPct val="107000"/>
              </a:lnSpc>
              <a:buFont typeface="Symbol" panose="05050102010706020507" pitchFamily="18" charset="2"/>
              <a:buChar char=""/>
            </a:pPr>
            <a:endParaRPr lang="en-US" dirty="0">
              <a:solidFill>
                <a:srgbClr val="FF0000"/>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TextBox 2"/>
          <p:cNvSpPr txBox="1"/>
          <p:nvPr/>
        </p:nvSpPr>
        <p:spPr>
          <a:xfrm>
            <a:off x="3502305" y="275170"/>
            <a:ext cx="4364272" cy="461665"/>
          </a:xfrm>
          <a:prstGeom prst="rect">
            <a:avLst/>
          </a:prstGeom>
          <a:noFill/>
        </p:spPr>
        <p:txBody>
          <a:bodyPr wrap="none" rtlCol="0">
            <a:spAutoFit/>
          </a:bodyPr>
          <a:lstStyle/>
          <a:p>
            <a:r>
              <a:rPr lang="en-US" sz="2400" b="1" dirty="0">
                <a:solidFill>
                  <a:srgbClr val="FF0000"/>
                </a:solidFill>
              </a:rPr>
              <a:t>How can POLY become engaged?</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15" y="58894"/>
            <a:ext cx="8382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1514" y="58894"/>
            <a:ext cx="12192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1194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02305" y="275170"/>
            <a:ext cx="5773760" cy="461665"/>
          </a:xfrm>
          <a:prstGeom prst="rect">
            <a:avLst/>
          </a:prstGeom>
          <a:noFill/>
        </p:spPr>
        <p:txBody>
          <a:bodyPr wrap="none" rtlCol="0">
            <a:spAutoFit/>
          </a:bodyPr>
          <a:lstStyle/>
          <a:p>
            <a:r>
              <a:rPr lang="en-US" sz="2400" b="1" dirty="0" err="1">
                <a:solidFill>
                  <a:srgbClr val="FF0000"/>
                </a:solidFill>
              </a:rPr>
              <a:t>Kavli</a:t>
            </a:r>
            <a:r>
              <a:rPr lang="en-US" sz="2400" b="1" dirty="0">
                <a:solidFill>
                  <a:srgbClr val="FF0000"/>
                </a:solidFill>
              </a:rPr>
              <a:t> Speakers at the Fall 2016 ACS meeting </a:t>
            </a:r>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2015" y="58894"/>
            <a:ext cx="838200"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71514" y="58894"/>
            <a:ext cx="12192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stretch>
            <a:fillRect/>
          </a:stretch>
        </p:blipFill>
        <p:spPr>
          <a:xfrm>
            <a:off x="6547045" y="3579718"/>
            <a:ext cx="5644955" cy="3278282"/>
          </a:xfrm>
          <a:prstGeom prst="rect">
            <a:avLst/>
          </a:prstGeom>
          <a:ln>
            <a:solidFill>
              <a:schemeClr val="accent1"/>
            </a:solidFill>
          </a:ln>
        </p:spPr>
      </p:pic>
      <p:pic>
        <p:nvPicPr>
          <p:cNvPr id="7" name="Picture 6"/>
          <p:cNvPicPr>
            <a:picLocks noChangeAspect="1"/>
          </p:cNvPicPr>
          <p:nvPr/>
        </p:nvPicPr>
        <p:blipFill>
          <a:blip r:embed="rId5"/>
          <a:stretch>
            <a:fillRect/>
          </a:stretch>
        </p:blipFill>
        <p:spPr>
          <a:xfrm>
            <a:off x="109568" y="1214594"/>
            <a:ext cx="6437477" cy="3287915"/>
          </a:xfrm>
          <a:prstGeom prst="rect">
            <a:avLst/>
          </a:prstGeom>
          <a:ln>
            <a:solidFill>
              <a:schemeClr val="accent1"/>
            </a:solidFill>
          </a:ln>
        </p:spPr>
      </p:pic>
    </p:spTree>
    <p:extLst>
      <p:ext uri="{BB962C8B-B14F-4D97-AF65-F5344CB8AC3E}">
        <p14:creationId xmlns:p14="http://schemas.microsoft.com/office/powerpoint/2010/main" val="1152421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1291</TotalTime>
  <Words>165</Words>
  <Application>Microsoft Office PowerPoint</Application>
  <PresentationFormat>Widescreen</PresentationFormat>
  <Paragraphs>41</Paragraphs>
  <Slides>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vt:i4>
      </vt:variant>
    </vt:vector>
  </HeadingPairs>
  <TitlesOfParts>
    <vt:vector size="15" baseType="lpstr">
      <vt:lpstr>MS Mincho</vt:lpstr>
      <vt:lpstr>Arial</vt:lpstr>
      <vt:lpstr>Calibri</vt:lpstr>
      <vt:lpstr>Calibri Light</vt:lpstr>
      <vt:lpstr>Cambria</vt:lpstr>
      <vt:lpstr>Courier New</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Landry-Coltrain, Christine J</dc:creator>
  <cp:lastModifiedBy>Landry-Coltrain, Christine J</cp:lastModifiedBy>
  <cp:revision>57</cp:revision>
  <cp:lastPrinted>2016-08-15T16:09:27Z</cp:lastPrinted>
  <dcterms:created xsi:type="dcterms:W3CDTF">2015-05-29T15:43:02Z</dcterms:created>
  <dcterms:modified xsi:type="dcterms:W3CDTF">2016-08-15T16:14:49Z</dcterms:modified>
</cp:coreProperties>
</file>