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0"/>
  </p:notesMasterIdLst>
  <p:sldIdLst>
    <p:sldId id="257" r:id="rId2"/>
    <p:sldId id="258" r:id="rId3"/>
    <p:sldId id="260" r:id="rId4"/>
    <p:sldId id="265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8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76E25-9384-4489-9D53-70C87A70482D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7B24E-8295-473F-B93F-93CFCB654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11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4538" indent="-28575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6175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4963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2163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93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65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337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909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8D0D9BB-7B6D-4DCF-9AEA-4D13E280C17F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229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C4A395-83FE-45DD-8FCD-937A072FCD8B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13150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Fall 2017 or spring 2018 meeting depends on whether ACS poly centrally funds the symposium or if the student symposium asks for programming funds like any other symposium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01E40-1DB7-40E7-8E37-78317F6A2B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0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52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73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55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799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5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36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02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840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8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12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5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9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44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5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1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19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4858-3EA6-47A4-94C4-58C342EF0FE0}" type="datetimeFigureOut">
              <a:rPr lang="en-US" smtClean="0"/>
              <a:t>8/19/2016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8ACE-2855-441D-B509-66280DA12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94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Microsoft_Excel_97-2003_Worksheet1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Microsoft_Excel_97-2003_Worksheet2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81000" y="1447800"/>
            <a:ext cx="6140450" cy="30416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37905" name="Object 2"/>
          <p:cNvGraphicFramePr>
            <a:graphicFrameLocks noChangeAspect="1"/>
          </p:cNvGraphicFramePr>
          <p:nvPr/>
        </p:nvGraphicFramePr>
        <p:xfrm>
          <a:off x="1165225" y="1597029"/>
          <a:ext cx="5029200" cy="384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4" imgW="11460622" imgH="10637394" progId="Excel.Sheet.8">
                  <p:embed/>
                </p:oleObj>
              </mc:Choice>
              <mc:Fallback>
                <p:oleObj name="Worksheet" r:id="rId4" imgW="11460622" imgH="1063739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5225" y="1597029"/>
                        <a:ext cx="5029200" cy="384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1" name="Line 5"/>
          <p:cNvSpPr>
            <a:spLocks noChangeShapeType="1"/>
          </p:cNvSpPr>
          <p:nvPr/>
        </p:nvSpPr>
        <p:spPr bwMode="auto">
          <a:xfrm flipH="1">
            <a:off x="4595815" y="2466975"/>
            <a:ext cx="593725" cy="71754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381002" y="1530351"/>
            <a:ext cx="3723879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eaLnBrk="1" hangingPunct="1">
              <a:defRPr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anose="020B0A04020102020204" pitchFamily="34" charset="0"/>
              </a:rPr>
              <a:t>Total Members 4,447</a:t>
            </a:r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 flipH="1">
            <a:off x="2981326" y="2309815"/>
            <a:ext cx="455613" cy="8096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Rectangle 8"/>
          <p:cNvSpPr>
            <a:spLocks noChangeArrowheads="1"/>
          </p:cNvSpPr>
          <p:nvPr/>
        </p:nvSpPr>
        <p:spPr bwMode="auto">
          <a:xfrm>
            <a:off x="2505075" y="2238375"/>
            <a:ext cx="1600200" cy="304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600" b="1" dirty="0">
                <a:solidFill>
                  <a:schemeClr val="bg1"/>
                </a:solidFill>
              </a:rPr>
              <a:t>789 Students</a:t>
            </a: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6781800" y="381000"/>
            <a:ext cx="2133600" cy="61849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	4,447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2016	4,178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2016	4,254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2015	4,246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2015	4,296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2015	4,302	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2014	4,452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 2014	4,394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2014	4,489	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2013	4,587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2013	4,706	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2013  	4,886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2012 	4,967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2012 	4,846 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2012 	4,977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2011   	5,111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2011 	5,145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2011 	5,300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2010  	5,095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2010  	5,414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alt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Dec. 2009	5,677</a:t>
            </a:r>
            <a:endParaRPr lang="en-US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2009 	5,858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2009 	6,193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2008 	5,557</a:t>
            </a:r>
          </a:p>
          <a:p>
            <a:pPr marL="342900" indent="-342900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2007 	6,604</a:t>
            </a:r>
          </a:p>
        </p:txBody>
      </p:sp>
      <p:sp>
        <p:nvSpPr>
          <p:cNvPr id="37896" name="Line 14"/>
          <p:cNvSpPr>
            <a:spLocks noChangeShapeType="1"/>
          </p:cNvSpPr>
          <p:nvPr/>
        </p:nvSpPr>
        <p:spPr bwMode="auto">
          <a:xfrm rot="-5400000">
            <a:off x="3489325" y="-2011362"/>
            <a:ext cx="0" cy="60642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Line 15"/>
          <p:cNvSpPr>
            <a:spLocks noChangeShapeType="1"/>
          </p:cNvSpPr>
          <p:nvPr/>
        </p:nvSpPr>
        <p:spPr bwMode="auto">
          <a:xfrm rot="-5400000">
            <a:off x="3505200" y="-2179637"/>
            <a:ext cx="0" cy="670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8" name="Rectangle 16"/>
          <p:cNvSpPr txBox="1">
            <a:spLocks noChangeArrowheads="1"/>
          </p:cNvSpPr>
          <p:nvPr/>
        </p:nvSpPr>
        <p:spPr bwMode="auto">
          <a:xfrm>
            <a:off x="1485900" y="381000"/>
            <a:ext cx="53721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lnSpc>
                <a:spcPct val="90000"/>
              </a:lnSpc>
              <a:spcBef>
                <a:spcPct val="20000"/>
              </a:spcBef>
              <a:buBlip>
                <a:blip r:embed="rId6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ct val="20000"/>
              </a:spcBef>
              <a:buBlip>
                <a:blip r:embed="rId7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7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7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7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latin typeface="Arial" panose="020B0604020202020204" pitchFamily="34" charset="0"/>
              </a:rPr>
              <a:t>Current Membership</a:t>
            </a:r>
          </a:p>
        </p:txBody>
      </p:sp>
      <p:sp>
        <p:nvSpPr>
          <p:cNvPr id="37899" name="Rectangle 4"/>
          <p:cNvSpPr>
            <a:spLocks noChangeArrowheads="1"/>
          </p:cNvSpPr>
          <p:nvPr/>
        </p:nvSpPr>
        <p:spPr bwMode="auto">
          <a:xfrm>
            <a:off x="4572000" y="2238375"/>
            <a:ext cx="1828800" cy="304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600" b="1" dirty="0">
                <a:solidFill>
                  <a:schemeClr val="bg1"/>
                </a:solidFill>
              </a:rPr>
              <a:t>3,197 Members</a:t>
            </a:r>
          </a:p>
        </p:txBody>
      </p:sp>
      <p:sp>
        <p:nvSpPr>
          <p:cNvPr id="37900" name="Line 7"/>
          <p:cNvSpPr>
            <a:spLocks noChangeShapeType="1"/>
          </p:cNvSpPr>
          <p:nvPr/>
        </p:nvSpPr>
        <p:spPr bwMode="auto">
          <a:xfrm rot="5400000" flipV="1">
            <a:off x="1224757" y="2824957"/>
            <a:ext cx="428626" cy="62706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Rectangle 9"/>
          <p:cNvSpPr>
            <a:spLocks noChangeArrowheads="1"/>
          </p:cNvSpPr>
          <p:nvPr/>
        </p:nvSpPr>
        <p:spPr bwMode="auto">
          <a:xfrm>
            <a:off x="466725" y="2619375"/>
            <a:ext cx="1600200" cy="304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600" b="1" dirty="0">
                <a:solidFill>
                  <a:schemeClr val="bg1"/>
                </a:solidFill>
              </a:rPr>
              <a:t>461 Affiliates</a:t>
            </a:r>
          </a:p>
        </p:txBody>
      </p:sp>
      <p:pic>
        <p:nvPicPr>
          <p:cNvPr id="37902" name="Picture 19" descr="C:\Users\KM\AppData\Local\Microsoft\Windows\Temporary Internet Files\Content.IE5\TP9D75UM\MC90024034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9731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936625" y="4767373"/>
            <a:ext cx="5257800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u="sng" dirty="0">
                <a:solidFill>
                  <a:schemeClr val="bg1"/>
                </a:solidFill>
              </a:rPr>
              <a:t>History	Affiliates	Students	Regular</a:t>
            </a:r>
          </a:p>
          <a:p>
            <a:pPr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2016 Fall	461	789	</a:t>
            </a:r>
            <a:r>
              <a:rPr lang="en-US" sz="1400" b="1" dirty="0" smtClean="0">
                <a:solidFill>
                  <a:schemeClr val="bg1"/>
                </a:solidFill>
              </a:rPr>
              <a:t>3,197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2016 Spring	322	720	3,136</a:t>
            </a:r>
          </a:p>
          <a:p>
            <a:pPr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2015 Fall	233	826	3,186</a:t>
            </a:r>
          </a:p>
          <a:p>
            <a:pPr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2015 Spring	259	738	3,299</a:t>
            </a:r>
          </a:p>
          <a:p>
            <a:pPr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2014 Fall:	235 	799 	3,418</a:t>
            </a:r>
          </a:p>
          <a:p>
            <a:pPr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2014 Spring:	149 	828 	3,417</a:t>
            </a:r>
          </a:p>
        </p:txBody>
      </p:sp>
    </p:spTree>
    <p:extLst>
      <p:ext uri="{BB962C8B-B14F-4D97-AF65-F5344CB8AC3E}">
        <p14:creationId xmlns:p14="http://schemas.microsoft.com/office/powerpoint/2010/main" val="203899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Line 14"/>
          <p:cNvSpPr>
            <a:spLocks noChangeShapeType="1"/>
          </p:cNvSpPr>
          <p:nvPr/>
        </p:nvSpPr>
        <p:spPr bwMode="auto">
          <a:xfrm rot="-5400000">
            <a:off x="3771900" y="-2293937"/>
            <a:ext cx="0" cy="6629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9" name="Line 15"/>
          <p:cNvSpPr>
            <a:spLocks noChangeShapeType="1"/>
          </p:cNvSpPr>
          <p:nvPr/>
        </p:nvSpPr>
        <p:spPr bwMode="auto">
          <a:xfrm rot="16200000" flipH="1">
            <a:off x="3822700" y="-2497137"/>
            <a:ext cx="0" cy="734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16"/>
          <p:cNvSpPr txBox="1">
            <a:spLocks noChangeArrowheads="1"/>
          </p:cNvSpPr>
          <p:nvPr/>
        </p:nvSpPr>
        <p:spPr bwMode="auto">
          <a:xfrm>
            <a:off x="1828800" y="311152"/>
            <a:ext cx="5943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75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2813" eaLnBrk="1" hangingPunct="1">
              <a:defRPr/>
            </a:pPr>
            <a:r>
              <a:rPr lang="en-US" alt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Membership Demographics</a:t>
            </a:r>
          </a:p>
        </p:txBody>
      </p:sp>
      <p:pic>
        <p:nvPicPr>
          <p:cNvPr id="39941" name="Picture 19" descr="C:\Users\KM\AppData\Local\Microsoft\Windows\Temporary Internet Files\Content.IE5\TP9D75UM\MC90024034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7" y="152400"/>
            <a:ext cx="11334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742950" y="1506538"/>
            <a:ext cx="1905000" cy="519906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ight Brace 13"/>
          <p:cNvSpPr/>
          <p:nvPr/>
        </p:nvSpPr>
        <p:spPr>
          <a:xfrm>
            <a:off x="2343152" y="2514600"/>
            <a:ext cx="923925" cy="1447800"/>
          </a:xfrm>
          <a:prstGeom prst="rightBrace">
            <a:avLst>
              <a:gd name="adj1" fmla="val 10168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944" name="TextBox 18"/>
          <p:cNvSpPr txBox="1">
            <a:spLocks noChangeArrowheads="1"/>
          </p:cNvSpPr>
          <p:nvPr/>
        </p:nvSpPr>
        <p:spPr bwMode="auto">
          <a:xfrm>
            <a:off x="3209927" y="3014663"/>
            <a:ext cx="825867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/>
              <a:t>2,439 </a:t>
            </a:r>
          </a:p>
        </p:txBody>
      </p:sp>
      <p:sp>
        <p:nvSpPr>
          <p:cNvPr id="39945" name="Rectangle 15"/>
          <p:cNvSpPr>
            <a:spLocks noChangeArrowheads="1"/>
          </p:cNvSpPr>
          <p:nvPr/>
        </p:nvSpPr>
        <p:spPr bwMode="auto">
          <a:xfrm>
            <a:off x="920750" y="1554163"/>
            <a:ext cx="1524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</a:rPr>
              <a:t>Years of Service</a:t>
            </a:r>
          </a:p>
          <a:p>
            <a:pPr algn="ctr"/>
            <a:endParaRPr lang="en-US" alt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1          1,487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2 	372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3 	255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4 	174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5 	151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6-10 	379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11-15 	304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16-20 	358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21-25 	289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26-30 	212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31-35 	224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36-40 	95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41-45 	69</a:t>
            </a:r>
          </a:p>
          <a:p>
            <a:r>
              <a:rPr lang="en-US" altLang="en-US" dirty="0">
                <a:solidFill>
                  <a:schemeClr val="accent5">
                    <a:lumMod val="50000"/>
                  </a:schemeClr>
                </a:solidFill>
              </a:rPr>
              <a:t>46-50	78</a:t>
            </a:r>
          </a:p>
        </p:txBody>
      </p:sp>
      <p:sp>
        <p:nvSpPr>
          <p:cNvPr id="39946" name="TextBox 1"/>
          <p:cNvSpPr txBox="1">
            <a:spLocks noChangeArrowheads="1"/>
          </p:cNvSpPr>
          <p:nvPr/>
        </p:nvSpPr>
        <p:spPr bwMode="auto">
          <a:xfrm>
            <a:off x="990600" y="6296025"/>
            <a:ext cx="1473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i="1" dirty="0"/>
              <a:t>Total  4,447</a:t>
            </a:r>
          </a:p>
        </p:txBody>
      </p:sp>
      <p:graphicFrame>
        <p:nvGraphicFramePr>
          <p:cNvPr id="39947" name="Chart 8"/>
          <p:cNvGraphicFramePr>
            <a:graphicFrameLocks/>
          </p:cNvGraphicFramePr>
          <p:nvPr/>
        </p:nvGraphicFramePr>
        <p:xfrm>
          <a:off x="4275140" y="2133602"/>
          <a:ext cx="4143375" cy="356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hart" r:id="rId4" imgW="4366213" imgH="3764232" progId="Excel.Chart.8">
                  <p:embed/>
                </p:oleObj>
              </mc:Choice>
              <mc:Fallback>
                <p:oleObj name="Chart" r:id="rId4" imgW="4366213" imgH="376423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5140" y="2133602"/>
                        <a:ext cx="4143375" cy="3567113"/>
                      </a:xfrm>
                      <a:prstGeom prst="rect">
                        <a:avLst/>
                      </a:prstGeom>
                      <a:solidFill>
                        <a:srgbClr val="3030F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948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6517" y="3844415"/>
            <a:ext cx="6607278" cy="6784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38" name="TextBox 17"/>
          <p:cNvSpPr txBox="1">
            <a:spLocks noChangeArrowheads="1"/>
          </p:cNvSpPr>
          <p:nvPr/>
        </p:nvSpPr>
        <p:spPr bwMode="auto">
          <a:xfrm>
            <a:off x="990600" y="1607778"/>
            <a:ext cx="72390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tabLst>
                <a:tab pos="463550" algn="l"/>
                <a:tab pos="1377950" algn="l"/>
                <a:tab pos="7315200" algn="r"/>
              </a:tabLst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ct val="0"/>
              </a:spcBef>
              <a:buClrTx/>
              <a:buSzTx/>
              <a:tabLst>
                <a:tab pos="463550" algn="l"/>
                <a:tab pos="1377950" algn="l"/>
                <a:tab pos="6743700" algn="r"/>
              </a:tabLst>
              <a:defRPr/>
            </a:pPr>
            <a:r>
              <a:rPr lang="en-US" altLang="en-US" b="1" dirty="0">
                <a:solidFill>
                  <a:schemeClr val="tx1"/>
                </a:solidFill>
                <a:latin typeface="Arial" pitchFamily="34" charset="0"/>
              </a:rPr>
              <a:t>POLY Calendar </a:t>
            </a:r>
          </a:p>
          <a:p>
            <a:pPr marL="1028700" lvl="1">
              <a:lnSpc>
                <a:spcPct val="150000"/>
              </a:lnSpc>
              <a:spcBef>
                <a:spcPct val="0"/>
              </a:spcBef>
              <a:buClrTx/>
              <a:buSzTx/>
              <a:tabLst>
                <a:tab pos="463550" algn="l"/>
                <a:tab pos="1377950" algn="l"/>
                <a:tab pos="6743700" algn="r"/>
              </a:tabLst>
              <a:defRPr/>
            </a:pPr>
            <a:r>
              <a:rPr lang="en-US" altLang="en-US" b="1" dirty="0">
                <a:solidFill>
                  <a:schemeClr val="tx1"/>
                </a:solidFill>
                <a:latin typeface="Arial" pitchFamily="34" charset="0"/>
              </a:rPr>
              <a:t>Interactive Calendar</a:t>
            </a:r>
          </a:p>
          <a:p>
            <a:pPr marL="1028700" lvl="1">
              <a:lnSpc>
                <a:spcPct val="150000"/>
              </a:lnSpc>
              <a:spcBef>
                <a:spcPct val="0"/>
              </a:spcBef>
              <a:buClrTx/>
              <a:buSzTx/>
              <a:tabLst>
                <a:tab pos="463550" algn="l"/>
                <a:tab pos="1377950" algn="l"/>
                <a:tab pos="6743700" algn="r"/>
              </a:tabLst>
              <a:defRPr/>
            </a:pPr>
            <a:r>
              <a:rPr lang="en-US" altLang="en-US" b="1" dirty="0">
                <a:solidFill>
                  <a:schemeClr val="tx1"/>
                </a:solidFill>
                <a:latin typeface="Arial" pitchFamily="34" charset="0"/>
              </a:rPr>
              <a:t>POLY </a:t>
            </a:r>
            <a:r>
              <a:rPr lang="en-US" altLang="en-US" b="1" dirty="0" smtClean="0">
                <a:solidFill>
                  <a:schemeClr val="tx1"/>
                </a:solidFill>
                <a:latin typeface="Arial" pitchFamily="34" charset="0"/>
              </a:rPr>
              <a:t>staff </a:t>
            </a:r>
            <a:r>
              <a:rPr lang="en-US" altLang="en-US" b="1" dirty="0">
                <a:solidFill>
                  <a:schemeClr val="tx1"/>
                </a:solidFill>
                <a:latin typeface="Arial" pitchFamily="34" charset="0"/>
              </a:rPr>
              <a:t>to enter events</a:t>
            </a:r>
          </a:p>
          <a:p>
            <a:pPr marL="1028700" lvl="1">
              <a:lnSpc>
                <a:spcPct val="150000"/>
              </a:lnSpc>
              <a:spcBef>
                <a:spcPct val="0"/>
              </a:spcBef>
              <a:buClrTx/>
              <a:buSzTx/>
              <a:tabLst>
                <a:tab pos="463550" algn="l"/>
                <a:tab pos="1377950" algn="l"/>
                <a:tab pos="6743700" algn="r"/>
              </a:tabLst>
              <a:defRPr/>
            </a:pPr>
            <a:r>
              <a:rPr lang="en-US" altLang="en-US" b="1" dirty="0">
                <a:solidFill>
                  <a:schemeClr val="tx1"/>
                </a:solidFill>
                <a:latin typeface="Arial" pitchFamily="34" charset="0"/>
              </a:rPr>
              <a:t>Available to </a:t>
            </a:r>
            <a:r>
              <a:rPr lang="en-US" altLang="en-US" b="1" dirty="0" smtClean="0">
                <a:solidFill>
                  <a:schemeClr val="tx1"/>
                </a:solidFill>
                <a:latin typeface="Arial" pitchFamily="34" charset="0"/>
              </a:rPr>
              <a:t>ALL</a:t>
            </a:r>
            <a:endParaRPr lang="en-US" altLang="en-US" b="1" dirty="0">
              <a:solidFill>
                <a:schemeClr val="tx1"/>
              </a:solidFill>
              <a:latin typeface="Arial" pitchFamily="34" charset="0"/>
            </a:endParaRPr>
          </a:p>
          <a:p>
            <a:pPr marL="1028700" lvl="1">
              <a:lnSpc>
                <a:spcPct val="150000"/>
              </a:lnSpc>
              <a:spcBef>
                <a:spcPct val="0"/>
              </a:spcBef>
              <a:buClrTx/>
              <a:buSzTx/>
              <a:tabLst>
                <a:tab pos="463550" algn="l"/>
                <a:tab pos="1377950" algn="l"/>
                <a:tab pos="6743700" algn="r"/>
              </a:tabLst>
              <a:defRPr/>
            </a:pPr>
            <a:r>
              <a:rPr lang="en-US" altLang="en-US" b="1" dirty="0">
                <a:solidFill>
                  <a:schemeClr val="tx1"/>
                </a:solidFill>
                <a:latin typeface="Arial" pitchFamily="34" charset="0"/>
              </a:rPr>
              <a:t>Includes meetings, activities, awards, </a:t>
            </a:r>
            <a:r>
              <a:rPr lang="en-US" altLang="en-US" b="1" u="sng" dirty="0">
                <a:solidFill>
                  <a:schemeClr val="tx1"/>
                </a:solidFill>
                <a:latin typeface="Arial" pitchFamily="34" charset="0"/>
              </a:rPr>
              <a:t>not only POLY activity</a:t>
            </a:r>
          </a:p>
          <a:p>
            <a:pPr lvl="1" indent="0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463550" algn="l"/>
                <a:tab pos="1377950" algn="l"/>
                <a:tab pos="6743700" algn="r"/>
              </a:tabLst>
              <a:defRPr/>
            </a:pPr>
            <a:endParaRPr lang="en-US" altLang="en-US" b="1" dirty="0">
              <a:solidFill>
                <a:schemeClr val="tx1"/>
              </a:solidFill>
              <a:latin typeface="Arial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463550" algn="l"/>
                <a:tab pos="1377950" algn="l"/>
                <a:tab pos="6743700" algn="r"/>
              </a:tabLst>
              <a:defRPr/>
            </a:pPr>
            <a:r>
              <a:rPr lang="en-US" sz="2400" dirty="0">
                <a:solidFill>
                  <a:schemeClr val="tx2">
                    <a:lumMod val="25000"/>
                  </a:schemeClr>
                </a:solidFill>
              </a:rPr>
              <a:t>https://</a:t>
            </a:r>
            <a:r>
              <a:rPr lang="en-US" sz="2400" dirty="0" smtClean="0">
                <a:solidFill>
                  <a:schemeClr val="tx2">
                    <a:lumMod val="25000"/>
                  </a:schemeClr>
                </a:solidFill>
              </a:rPr>
              <a:t>teamup.com/ksc26b7c6f43d85c99</a:t>
            </a:r>
            <a:endParaRPr lang="en-US" altLang="en-US" b="1" dirty="0">
              <a:solidFill>
                <a:schemeClr val="tx2">
                  <a:lumMod val="25000"/>
                </a:schemeClr>
              </a:solidFill>
              <a:latin typeface="Arial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buClrTx/>
              <a:buSzTx/>
              <a:tabLst>
                <a:tab pos="463550" algn="l"/>
                <a:tab pos="1377950" algn="l"/>
                <a:tab pos="6743700" algn="r"/>
              </a:tabLst>
              <a:defRPr/>
            </a:pPr>
            <a:endParaRPr lang="en-US" altLang="en-US" b="1" dirty="0" smtClean="0">
              <a:solidFill>
                <a:schemeClr val="tx1"/>
              </a:solidFill>
              <a:latin typeface="Arial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463550" algn="l"/>
                <a:tab pos="1377950" algn="l"/>
                <a:tab pos="6743700" algn="r"/>
              </a:tabLst>
              <a:defRPr/>
            </a:pPr>
            <a:endParaRPr lang="en-US" altLang="en-US" b="1" dirty="0">
              <a:solidFill>
                <a:schemeClr val="tx1"/>
              </a:solidFill>
              <a:latin typeface="Arial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buClrTx/>
              <a:buSzTx/>
              <a:tabLst>
                <a:tab pos="463550" algn="l"/>
                <a:tab pos="1377950" algn="l"/>
                <a:tab pos="6743700" algn="r"/>
              </a:tabLst>
              <a:defRPr/>
            </a:pPr>
            <a:r>
              <a:rPr lang="en-US" altLang="en-US" b="1" dirty="0" smtClean="0">
                <a:solidFill>
                  <a:schemeClr val="tx1"/>
                </a:solidFill>
                <a:latin typeface="Arial" pitchFamily="34" charset="0"/>
              </a:rPr>
              <a:t>POLY </a:t>
            </a:r>
            <a:r>
              <a:rPr lang="en-US" altLang="en-US" b="1" dirty="0">
                <a:solidFill>
                  <a:schemeClr val="tx1"/>
                </a:solidFill>
                <a:latin typeface="Arial" pitchFamily="34" charset="0"/>
              </a:rPr>
              <a:t>Tie/Scarfs</a:t>
            </a:r>
          </a:p>
        </p:txBody>
      </p:sp>
      <p:sp>
        <p:nvSpPr>
          <p:cNvPr id="41986" name="Line 14"/>
          <p:cNvSpPr>
            <a:spLocks noChangeShapeType="1"/>
          </p:cNvSpPr>
          <p:nvPr/>
        </p:nvSpPr>
        <p:spPr bwMode="auto">
          <a:xfrm rot="-5400000">
            <a:off x="3657600" y="-2133600"/>
            <a:ext cx="0" cy="6400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87" name="Line 15"/>
          <p:cNvSpPr>
            <a:spLocks noChangeShapeType="1"/>
          </p:cNvSpPr>
          <p:nvPr/>
        </p:nvSpPr>
        <p:spPr bwMode="auto">
          <a:xfrm rot="-5400000">
            <a:off x="3695700" y="-2324100"/>
            <a:ext cx="0" cy="7086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989" name="Picture 19" descr="C:\Users\KM\AppData\Local\Microsoft\Windows\Temporary Internet Files\Content.IE5\TP9D75UM\MC90024034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2" y="309565"/>
            <a:ext cx="9810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6"/>
          <p:cNvSpPr txBox="1">
            <a:spLocks noChangeArrowheads="1"/>
          </p:cNvSpPr>
          <p:nvPr/>
        </p:nvSpPr>
        <p:spPr bwMode="auto">
          <a:xfrm>
            <a:off x="1376517" y="373423"/>
            <a:ext cx="65151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lnSpc>
                <a:spcPct val="90000"/>
              </a:lnSpc>
              <a:spcBef>
                <a:spcPct val="20000"/>
              </a:spcBef>
              <a:buBlip>
                <a:blip r:embed="rId4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 smtClean="0">
                <a:latin typeface="Arial" panose="020B0604020202020204" pitchFamily="34" charset="0"/>
              </a:rPr>
              <a:t>New Membership Activity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71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6" y="700304"/>
            <a:ext cx="9050482" cy="509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9053" y="147936"/>
            <a:ext cx="2657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POLY CALENDAR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886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Image result for blank person pho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2" descr="Image result for dan savi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377" y="3412023"/>
            <a:ext cx="1738518" cy="173851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990030"/>
            <a:ext cx="1869989" cy="18288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1762" y="4186968"/>
            <a:ext cx="1812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Sara </a:t>
            </a:r>
            <a:r>
              <a:rPr lang="en-US" dirty="0" err="1"/>
              <a:t>Orski</a:t>
            </a:r>
            <a:r>
              <a:rPr lang="en-US" dirty="0"/>
              <a:t> – </a:t>
            </a:r>
            <a:r>
              <a:rPr lang="en-US" dirty="0" err="1"/>
              <a:t>NIST</a:t>
            </a:r>
            <a:r>
              <a:rPr lang="en-US" dirty="0"/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05305" y="1659926"/>
            <a:ext cx="2229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Emily </a:t>
            </a:r>
            <a:r>
              <a:rPr lang="en-US" dirty="0" err="1"/>
              <a:t>Pentzer</a:t>
            </a:r>
            <a:r>
              <a:rPr lang="en-US" dirty="0"/>
              <a:t> - </a:t>
            </a:r>
            <a:r>
              <a:rPr lang="en-US" dirty="0" err="1"/>
              <a:t>CWRU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76554" y="9557"/>
            <a:ext cx="5795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STUDENT CHAPTERS COMMITTEE</a:t>
            </a:r>
            <a:endParaRPr lang="en-US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80163" y="1592538"/>
            <a:ext cx="203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Brent </a:t>
            </a:r>
            <a:r>
              <a:rPr lang="en-US" dirty="0" err="1"/>
              <a:t>Sumerlin</a:t>
            </a:r>
            <a:r>
              <a:rPr lang="en-US" dirty="0"/>
              <a:t> (UF)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408" y="3210730"/>
            <a:ext cx="244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Student Chapter Reports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3719" y="939466"/>
            <a:ext cx="1347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Recruitment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66393" y="939466"/>
            <a:ext cx="1307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Happy Hour</a:t>
            </a:r>
          </a:p>
        </p:txBody>
      </p:sp>
      <p:pic>
        <p:nvPicPr>
          <p:cNvPr id="29" name="Picture 2" descr="Image result for brent sumerl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209" y="843924"/>
            <a:ext cx="1890813" cy="19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896737" y="4197586"/>
            <a:ext cx="1585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Dan </a:t>
            </a:r>
            <a:r>
              <a:rPr lang="en-US" dirty="0" err="1"/>
              <a:t>Savin</a:t>
            </a:r>
            <a:r>
              <a:rPr lang="en-US" dirty="0"/>
              <a:t> (UF)</a:t>
            </a:r>
          </a:p>
        </p:txBody>
      </p:sp>
      <p:pic>
        <p:nvPicPr>
          <p:cNvPr id="31" name="Picture 4" descr="https://savin.chem.ufl.edu/wp-content/uploads/sites/33/connections-images/daniel-savin/Savin-Dan-480x480-2af349ad2221633219c120e2349c3e29.jpg?ecde3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58" y="3453110"/>
            <a:ext cx="1817731" cy="181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505305" y="357551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PMSE Representative</a:t>
            </a:r>
          </a:p>
        </p:txBody>
      </p:sp>
    </p:spTree>
    <p:extLst>
      <p:ext uri="{BB962C8B-B14F-4D97-AF65-F5344CB8AC3E}">
        <p14:creationId xmlns:p14="http://schemas.microsoft.com/office/powerpoint/2010/main" val="392801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501515" y="45419"/>
            <a:ext cx="3600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STUDENT CHAPTERS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767" y="625354"/>
            <a:ext cx="765702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/>
              <a:t>Welcome to the newest PMSE/POLY student </a:t>
            </a:r>
            <a:r>
              <a:rPr lang="en-US" u="sng" dirty="0" smtClean="0"/>
              <a:t>chapter </a:t>
            </a:r>
            <a:r>
              <a:rPr lang="en-US" u="sng" dirty="0"/>
              <a:t>at Virginia </a:t>
            </a:r>
            <a:r>
              <a:rPr lang="en-US" u="sng" dirty="0" smtClean="0"/>
              <a:t>Tech!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283084"/>
            <a:ext cx="4749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Current Active Chapters:</a:t>
            </a:r>
          </a:p>
          <a:p>
            <a:pPr fontAlgn="b"/>
            <a:r>
              <a:rPr lang="en-US" dirty="0"/>
              <a:t>University of Florida</a:t>
            </a:r>
          </a:p>
          <a:p>
            <a:pPr fontAlgn="b"/>
            <a:r>
              <a:rPr lang="en-US" dirty="0"/>
              <a:t>University of Michigan</a:t>
            </a:r>
          </a:p>
          <a:p>
            <a:pPr fontAlgn="b"/>
            <a:r>
              <a:rPr lang="en-US" dirty="0"/>
              <a:t>University of Minnesota</a:t>
            </a:r>
          </a:p>
          <a:p>
            <a:pPr fontAlgn="b"/>
            <a:r>
              <a:rPr lang="en-US" dirty="0"/>
              <a:t>University of South Carolina</a:t>
            </a:r>
          </a:p>
          <a:p>
            <a:pPr fontAlgn="b"/>
            <a:r>
              <a:rPr lang="en-US" dirty="0"/>
              <a:t>University of Southern Mississippi</a:t>
            </a:r>
          </a:p>
          <a:p>
            <a:pPr fontAlgn="b"/>
            <a:r>
              <a:rPr lang="en-US" dirty="0"/>
              <a:t>University of Akron</a:t>
            </a:r>
          </a:p>
          <a:p>
            <a:pPr fontAlgn="b"/>
            <a:r>
              <a:rPr lang="en-US" dirty="0"/>
              <a:t>Virginia Tech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5696" y="3946201"/>
            <a:ext cx="5588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Current Inactive Chapters:</a:t>
            </a:r>
          </a:p>
          <a:p>
            <a:r>
              <a:rPr lang="en-US" i="1" dirty="0"/>
              <a:t>Working with new faculty advisors on revitalizing chapters</a:t>
            </a:r>
          </a:p>
          <a:p>
            <a:r>
              <a:rPr lang="en-US" dirty="0"/>
              <a:t>Clemson University – Marek Urban &amp; Steve </a:t>
            </a:r>
            <a:r>
              <a:rPr lang="en-US" dirty="0" err="1"/>
              <a:t>Creager</a:t>
            </a:r>
            <a:endParaRPr lang="en-US" dirty="0"/>
          </a:p>
          <a:p>
            <a:r>
              <a:rPr lang="en-US" dirty="0"/>
              <a:t>Case Western Reserve University</a:t>
            </a:r>
          </a:p>
          <a:p>
            <a:r>
              <a:rPr lang="en-US" dirty="0"/>
              <a:t>University of Delaware</a:t>
            </a:r>
          </a:p>
          <a:p>
            <a:r>
              <a:rPr lang="en-US" dirty="0"/>
              <a:t>University of Texas – Dallas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394200" y="1283083"/>
            <a:ext cx="4749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Leads on Future Chapters:</a:t>
            </a:r>
          </a:p>
          <a:p>
            <a:r>
              <a:rPr lang="en-US" dirty="0"/>
              <a:t>FSU – Justin </a:t>
            </a:r>
            <a:r>
              <a:rPr lang="en-US" dirty="0" err="1"/>
              <a:t>Kennemur</a:t>
            </a:r>
            <a:endParaRPr lang="en-US" dirty="0"/>
          </a:p>
          <a:p>
            <a:r>
              <a:rPr lang="en-US" dirty="0"/>
              <a:t>Florida A&amp;M  - Subramanian Ramakrishnan</a:t>
            </a:r>
            <a:endParaRPr lang="en-US" u="sng" dirty="0"/>
          </a:p>
          <a:p>
            <a:r>
              <a:rPr lang="en-US" dirty="0"/>
              <a:t>MIT</a:t>
            </a:r>
          </a:p>
          <a:p>
            <a:r>
              <a:rPr lang="en-US" dirty="0"/>
              <a:t>UMASS-Amherst</a:t>
            </a:r>
          </a:p>
          <a:p>
            <a:r>
              <a:rPr lang="en-US" dirty="0"/>
              <a:t>Univ. of New Hampshire</a:t>
            </a:r>
          </a:p>
          <a:p>
            <a:r>
              <a:rPr lang="en-US" dirty="0"/>
              <a:t>Univ. of Iowa</a:t>
            </a:r>
          </a:p>
          <a:p>
            <a:r>
              <a:rPr lang="en-US" dirty="0"/>
              <a:t>UCLA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70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2115" y="134319"/>
            <a:ext cx="4972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STUDENT CHAPTER REPORTS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1800" y="990600"/>
            <a:ext cx="81915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2016 Student Chapter Reports will be due in January 2017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Panel of non-academic POLY/PMSE members will read and rate reports and choose the most outstanding chapter for a $500 award  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Reports will include current chapter roster and a summary of chapter efforts in 2016 regarding member education, community outreach, career development, and social activities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Official due date for reports will be announced in the fall.  Report forms will be available on the PMSE/POLY student chapter websites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76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5157" y="299419"/>
            <a:ext cx="7087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STUDENT CHAPTER PROGRAMMING IDEAS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9100" y="761084"/>
            <a:ext cx="85471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u="sng" dirty="0"/>
          </a:p>
          <a:p>
            <a:r>
              <a:rPr lang="en-US" u="sng" dirty="0"/>
              <a:t>Student Chapter Symposium –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Opportunity to gain experience and perspective on how to organize a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half-day symposium at a future ACS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 chapters write a proposal on symposium title and topic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chapter is chosen to organize a symposia – </a:t>
            </a:r>
          </a:p>
          <a:p>
            <a:r>
              <a:rPr lang="en-US" dirty="0"/>
              <a:t>	- invite speakers</a:t>
            </a:r>
          </a:p>
          <a:p>
            <a:r>
              <a:rPr lang="en-US" dirty="0"/>
              <a:t>	- read abstracts for submitted talks &amp; choose speakers</a:t>
            </a:r>
          </a:p>
          <a:p>
            <a:r>
              <a:rPr lang="en-US" dirty="0"/>
              <a:t>	- advertise</a:t>
            </a:r>
          </a:p>
          <a:p>
            <a:r>
              <a:rPr lang="en-US" dirty="0"/>
              <a:t>	- get sponsorships (support from POLY/PMSE as line item in </a:t>
            </a:r>
            <a:r>
              <a:rPr lang="en-US" dirty="0" smtClean="0"/>
              <a:t>membership budget </a:t>
            </a:r>
            <a:r>
              <a:rPr lang="en-US" dirty="0"/>
              <a:t>or </a:t>
            </a:r>
            <a:r>
              <a:rPr lang="en-US" dirty="0" smtClean="0"/>
              <a:t>	through programming</a:t>
            </a:r>
            <a:r>
              <a:rPr lang="en-US" dirty="0"/>
              <a:t>?)</a:t>
            </a:r>
          </a:p>
          <a:p>
            <a:r>
              <a:rPr lang="en-US" dirty="0"/>
              <a:t>	- give introductory remarks and moderate session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get feedback from faculty advisor and POLY/PMSE panel (3 people) after meeting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aim for ACS Washington DC (Fall 2017) or ACS New Orleans (Spring 2018)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Dates: call for proposals = Oct 2016, proposals due = Jan 2017, selected chapter April 2017</a:t>
            </a:r>
          </a:p>
          <a:p>
            <a:endParaRPr lang="en-US" dirty="0"/>
          </a:p>
          <a:p>
            <a:r>
              <a:rPr lang="en-US" dirty="0"/>
              <a:t>Continue with student happy hour/networking opportunities at national meetings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4475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30</TotalTime>
  <Words>274</Words>
  <Application>Microsoft Office PowerPoint</Application>
  <PresentationFormat>On-screen Show (4:3)</PresentationFormat>
  <Paragraphs>132</Paragraphs>
  <Slides>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Arial Black</vt:lpstr>
      <vt:lpstr>Bookman Old Style</vt:lpstr>
      <vt:lpstr>Calibri</vt:lpstr>
      <vt:lpstr>Rockwell</vt:lpstr>
      <vt:lpstr>Trebuchet MS</vt:lpstr>
      <vt:lpstr>Wingdings 3</vt:lpstr>
      <vt:lpstr>Damask</vt:lpstr>
      <vt:lpstr>Worksheet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kathyl</dc:creator>
  <cp:lastModifiedBy>Cavicchi,Kevin A</cp:lastModifiedBy>
  <cp:revision>6</cp:revision>
  <dcterms:created xsi:type="dcterms:W3CDTF">2016-08-16T19:34:31Z</dcterms:created>
  <dcterms:modified xsi:type="dcterms:W3CDTF">2016-08-20T01:45:59Z</dcterms:modified>
</cp:coreProperties>
</file>