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77" r:id="rId2"/>
    <p:sldId id="257" r:id="rId3"/>
    <p:sldId id="262" r:id="rId4"/>
    <p:sldId id="267" r:id="rId5"/>
    <p:sldId id="263" r:id="rId6"/>
    <p:sldId id="260" r:id="rId7"/>
    <p:sldId id="261" r:id="rId8"/>
    <p:sldId id="265" r:id="rId9"/>
    <p:sldId id="266" r:id="rId10"/>
    <p:sldId id="256" r:id="rId11"/>
    <p:sldId id="276" r:id="rId12"/>
    <p:sldId id="274" r:id="rId13"/>
    <p:sldId id="270" r:id="rId14"/>
    <p:sldId id="25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9" d="100"/>
          <a:sy n="89" d="100"/>
        </p:scale>
        <p:origin x="1310" y="82"/>
      </p:cViewPr>
      <p:guideLst>
        <p:guide orient="horz" pos="2160"/>
        <p:guide pos="31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B53002-A118-49B1-8E82-36903804798D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CF423B-5C87-486D-9669-5758EC751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333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82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4538" indent="-285750" defTabSz="9382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6175" indent="-228600" defTabSz="9382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4963" indent="-228600" defTabSz="9382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62163" indent="-228600" defTabSz="9382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9363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6563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33763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90963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E0918DA-4FDD-45C5-928D-93258273A5BB}" type="slidenum">
              <a:rPr lang="en-US" altLang="en-US" smtClean="0"/>
              <a:pPr/>
              <a:t>1</a:t>
            </a:fld>
            <a:endParaRPr lang="en-US" altLang="en-US" smtClean="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07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35F0-A59B-4856-A119-213D11913C3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1E129-19B3-440D-9E2E-02E5906B9E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700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35F0-A59B-4856-A119-213D11913C3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1E129-19B3-440D-9E2E-02E5906B9E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552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35F0-A59B-4856-A119-213D11913C3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1E129-19B3-440D-9E2E-02E5906B9E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03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35F0-A59B-4856-A119-213D11913C3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1E129-19B3-440D-9E2E-02E5906B9E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76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35F0-A59B-4856-A119-213D11913C3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1E129-19B3-440D-9E2E-02E5906B9E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896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35F0-A59B-4856-A119-213D11913C3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1E129-19B3-440D-9E2E-02E5906B9E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292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35F0-A59B-4856-A119-213D11913C3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1E129-19B3-440D-9E2E-02E5906B9E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481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35F0-A59B-4856-A119-213D11913C3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1E129-19B3-440D-9E2E-02E5906B9E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73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35F0-A59B-4856-A119-213D11913C3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1E129-19B3-440D-9E2E-02E5906B9E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71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35F0-A59B-4856-A119-213D11913C3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1E129-19B3-440D-9E2E-02E5906B9E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871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35F0-A59B-4856-A119-213D11913C3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1E129-19B3-440D-9E2E-02E5906B9E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72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235F0-A59B-4856-A119-213D11913C3A}" type="datetimeFigureOut">
              <a:rPr lang="en-US" smtClean="0"/>
              <a:t>3/13/2016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51E129-19B3-440D-9E2E-02E5906B9E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675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xcel_97-2003_Worksheet1.xls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81000" y="1447800"/>
            <a:ext cx="6140450" cy="3041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291" name="Line 5"/>
          <p:cNvSpPr>
            <a:spLocks noChangeShapeType="1"/>
          </p:cNvSpPr>
          <p:nvPr/>
        </p:nvSpPr>
        <p:spPr bwMode="auto">
          <a:xfrm flipH="1">
            <a:off x="4737100" y="2466975"/>
            <a:ext cx="452438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381000" y="1530349"/>
            <a:ext cx="3723879" cy="450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eaLnBrk="1" hangingPunct="1">
              <a:defRPr/>
            </a:pPr>
            <a:r>
              <a:rPr lang="en-US" b="1" spc="150" dirty="0">
                <a:ln w="11430"/>
                <a:solidFill>
                  <a:schemeClr val="tx1">
                    <a:lumMod val="9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 Black" panose="020B0A04020102020204" pitchFamily="34" charset="0"/>
                <a:cs typeface="+mn-cs"/>
              </a:rPr>
              <a:t>Total Members 4,178</a:t>
            </a:r>
          </a:p>
        </p:txBody>
      </p:sp>
      <p:sp>
        <p:nvSpPr>
          <p:cNvPr id="12293" name="Line 6"/>
          <p:cNvSpPr>
            <a:spLocks noChangeShapeType="1"/>
          </p:cNvSpPr>
          <p:nvPr/>
        </p:nvSpPr>
        <p:spPr bwMode="auto">
          <a:xfrm flipH="1">
            <a:off x="2995613" y="2309813"/>
            <a:ext cx="441325" cy="65722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4" name="Rectangle 8"/>
          <p:cNvSpPr>
            <a:spLocks noChangeArrowheads="1"/>
          </p:cNvSpPr>
          <p:nvPr/>
        </p:nvSpPr>
        <p:spPr bwMode="auto">
          <a:xfrm>
            <a:off x="2505075" y="2238375"/>
            <a:ext cx="1600200" cy="3048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en-US" sz="1600" b="1">
                <a:solidFill>
                  <a:schemeClr val="bg1"/>
                </a:solidFill>
              </a:rPr>
              <a:t>723 Students</a:t>
            </a:r>
          </a:p>
        </p:txBody>
      </p:sp>
      <p:sp>
        <p:nvSpPr>
          <p:cNvPr id="25" name="Rectangle 10"/>
          <p:cNvSpPr>
            <a:spLocks noChangeArrowheads="1"/>
          </p:cNvSpPr>
          <p:nvPr/>
        </p:nvSpPr>
        <p:spPr bwMode="auto">
          <a:xfrm>
            <a:off x="6934200" y="381000"/>
            <a:ext cx="2133600" cy="618490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42900" indent="-342900" eaLnBrk="1" hangingPunct="1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endParaRPr lang="en-US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hangingPunct="1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March 2016	4,178</a:t>
            </a:r>
          </a:p>
          <a:p>
            <a:pPr marL="342900" indent="-342900" eaLnBrk="1" hangingPunct="1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January 2016	4,254</a:t>
            </a:r>
          </a:p>
          <a:p>
            <a:pPr marL="342900" indent="-342900" eaLnBrk="1" hangingPunct="1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July 2015	4,246</a:t>
            </a:r>
          </a:p>
          <a:p>
            <a:pPr marL="342900" indent="-342900" eaLnBrk="1" hangingPunct="1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March 2015	4,296</a:t>
            </a:r>
          </a:p>
          <a:p>
            <a:pPr marL="342900" indent="-342900" eaLnBrk="1" hangingPunct="1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January 2015	4,302	</a:t>
            </a:r>
          </a:p>
          <a:p>
            <a:pPr marL="342900" indent="-342900" eaLnBrk="1" hangingPunct="1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July 2014	4,452</a:t>
            </a:r>
          </a:p>
          <a:p>
            <a:pPr marL="342900" indent="-342900" eaLnBrk="1" hangingPunct="1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February 2014	4,394</a:t>
            </a:r>
          </a:p>
          <a:p>
            <a:pPr marL="342900" indent="-342900" eaLnBrk="1" hangingPunct="1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January 2014	4,489	</a:t>
            </a:r>
          </a:p>
          <a:p>
            <a:pPr marL="342900" indent="-342900" eaLnBrk="1" hangingPunct="1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July 2013	4,587</a:t>
            </a:r>
          </a:p>
          <a:p>
            <a:pPr marL="342900" indent="-342900" eaLnBrk="1" hangingPunct="1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March 2013	4,706	</a:t>
            </a:r>
          </a:p>
          <a:p>
            <a:pPr marL="342900" indent="-342900" eaLnBrk="1" hangingPunct="1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January 2013  	4,886</a:t>
            </a:r>
          </a:p>
          <a:p>
            <a:pPr marL="342900" indent="-342900" eaLnBrk="1" hangingPunct="1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August 2012 	4,967</a:t>
            </a:r>
          </a:p>
          <a:p>
            <a:pPr marL="342900" indent="-342900" eaLnBrk="1" hangingPunct="1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March 2012 	4,846 </a:t>
            </a:r>
          </a:p>
          <a:p>
            <a:pPr marL="342900" indent="-342900" eaLnBrk="1" hangingPunct="1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January 2012 	4,977</a:t>
            </a:r>
          </a:p>
          <a:p>
            <a:pPr marL="342900" indent="-342900" eaLnBrk="1" hangingPunct="1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August 2011   	5,111</a:t>
            </a:r>
          </a:p>
          <a:p>
            <a:pPr marL="342900" indent="-342900" eaLnBrk="1" hangingPunct="1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March 2011 	5,145</a:t>
            </a:r>
          </a:p>
          <a:p>
            <a:pPr marL="342900" indent="-342900" eaLnBrk="1" hangingPunct="1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January 2011 	5,300</a:t>
            </a:r>
          </a:p>
          <a:p>
            <a:pPr marL="342900" indent="-342900" eaLnBrk="1" hangingPunct="1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August 2010  	5,095</a:t>
            </a:r>
          </a:p>
          <a:p>
            <a:pPr marL="342900" indent="-342900" eaLnBrk="1" hangingPunct="1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March 2010  	5,414</a:t>
            </a:r>
          </a:p>
          <a:p>
            <a:pPr marL="342900" indent="-342900" eaLnBrk="1" hangingPunct="1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alt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Dec. 2009	5,677</a:t>
            </a:r>
            <a:endParaRPr lang="en-US" sz="14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hangingPunct="1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August 2009 	5,858</a:t>
            </a:r>
          </a:p>
          <a:p>
            <a:pPr marL="342900" indent="-342900" eaLnBrk="1" hangingPunct="1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January 2009 	6,193</a:t>
            </a:r>
          </a:p>
          <a:p>
            <a:pPr marL="342900" indent="-342900" eaLnBrk="1" hangingPunct="1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July 2008 	5,557</a:t>
            </a:r>
          </a:p>
          <a:p>
            <a:pPr marL="342900" indent="-342900" eaLnBrk="1" hangingPunct="1">
              <a:spcBef>
                <a:spcPts val="130"/>
              </a:spcBef>
              <a:spcAft>
                <a:spcPts val="130"/>
              </a:spcAft>
              <a:tabLst>
                <a:tab pos="1719263" algn="r"/>
              </a:tabLst>
              <a:defRPr/>
            </a:pPr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January 2007 	6,604</a:t>
            </a:r>
          </a:p>
        </p:txBody>
      </p:sp>
      <p:sp>
        <p:nvSpPr>
          <p:cNvPr id="12296" name="Line 14"/>
          <p:cNvSpPr>
            <a:spLocks noChangeShapeType="1"/>
          </p:cNvSpPr>
          <p:nvPr/>
        </p:nvSpPr>
        <p:spPr bwMode="auto">
          <a:xfrm rot="-5400000">
            <a:off x="3489325" y="-2011362"/>
            <a:ext cx="0" cy="606425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7" name="Line 15"/>
          <p:cNvSpPr>
            <a:spLocks noChangeShapeType="1"/>
          </p:cNvSpPr>
          <p:nvPr/>
        </p:nvSpPr>
        <p:spPr bwMode="auto">
          <a:xfrm rot="-5400000">
            <a:off x="3505200" y="-2179637"/>
            <a:ext cx="0" cy="67056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8" name="Rectangle 16"/>
          <p:cNvSpPr txBox="1">
            <a:spLocks noChangeArrowheads="1"/>
          </p:cNvSpPr>
          <p:nvPr/>
        </p:nvSpPr>
        <p:spPr bwMode="auto">
          <a:xfrm>
            <a:off x="1485900" y="381000"/>
            <a:ext cx="53721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lnSpc>
                <a:spcPct val="90000"/>
              </a:lnSpc>
              <a:spcBef>
                <a:spcPct val="20000"/>
              </a:spcBef>
              <a:buBlip>
                <a:blip r:embed="rId4"/>
              </a:buBlip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lnSpc>
                <a:spcPct val="90000"/>
              </a:lnSpc>
              <a:spcBef>
                <a:spcPct val="20000"/>
              </a:spcBef>
              <a:buBlip>
                <a:blip r:embed="rId5"/>
              </a:buBlip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lnSpc>
                <a:spcPct val="90000"/>
              </a:lnSpc>
              <a:spcBef>
                <a:spcPct val="20000"/>
              </a:spcBef>
              <a:buBlip>
                <a:blip r:embed="rId5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lnSpc>
                <a:spcPct val="90000"/>
              </a:lnSpc>
              <a:spcBef>
                <a:spcPct val="20000"/>
              </a:spcBef>
              <a:buBlip>
                <a:blip r:embed="rId5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lnSpc>
                <a:spcPct val="90000"/>
              </a:lnSpc>
              <a:spcBef>
                <a:spcPct val="20000"/>
              </a:spcBef>
              <a:buBlip>
                <a:blip r:embed="rId5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>
                <a:latin typeface="Arial" panose="020B0604020202020204" pitchFamily="34" charset="0"/>
              </a:rPr>
              <a:t>Current Membership</a:t>
            </a:r>
          </a:p>
        </p:txBody>
      </p:sp>
      <p:sp>
        <p:nvSpPr>
          <p:cNvPr id="12299" name="Rectangle 4"/>
          <p:cNvSpPr>
            <a:spLocks noChangeArrowheads="1"/>
          </p:cNvSpPr>
          <p:nvPr/>
        </p:nvSpPr>
        <p:spPr bwMode="auto">
          <a:xfrm>
            <a:off x="4572000" y="2238375"/>
            <a:ext cx="1828800" cy="304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en-US" sz="1600" b="1">
                <a:solidFill>
                  <a:schemeClr val="bg1"/>
                </a:solidFill>
              </a:rPr>
              <a:t>3,206 Members</a:t>
            </a:r>
          </a:p>
        </p:txBody>
      </p:sp>
      <p:sp>
        <p:nvSpPr>
          <p:cNvPr id="12300" name="Line 7"/>
          <p:cNvSpPr>
            <a:spLocks noChangeShapeType="1"/>
          </p:cNvSpPr>
          <p:nvPr/>
        </p:nvSpPr>
        <p:spPr bwMode="auto">
          <a:xfrm rot="5400000" flipV="1">
            <a:off x="1150937" y="2898776"/>
            <a:ext cx="423863" cy="474662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1" name="Rectangle 9"/>
          <p:cNvSpPr>
            <a:spLocks noChangeArrowheads="1"/>
          </p:cNvSpPr>
          <p:nvPr/>
        </p:nvSpPr>
        <p:spPr bwMode="auto">
          <a:xfrm>
            <a:off x="466725" y="2619375"/>
            <a:ext cx="1600200" cy="304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en-US" sz="1600" b="1">
                <a:solidFill>
                  <a:schemeClr val="bg1"/>
                </a:solidFill>
              </a:rPr>
              <a:t>325 Affiliates</a:t>
            </a:r>
          </a:p>
        </p:txBody>
      </p:sp>
      <p:pic>
        <p:nvPicPr>
          <p:cNvPr id="12302" name="Picture 19" descr="C:\Users\KM\AppData\Local\Microsoft\Windows\Temporary Internet Files\Content.IE5\TP9D75UM\MC900240341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9731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990600" y="4926013"/>
            <a:ext cx="5257800" cy="954087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tabLst>
                <a:tab pos="1828800" algn="r"/>
                <a:tab pos="3205163" algn="r"/>
                <a:tab pos="4748213" algn="r"/>
              </a:tabLst>
              <a:defRPr/>
            </a:pPr>
            <a:r>
              <a:rPr lang="en-US" sz="1400" b="1" u="sng" dirty="0">
                <a:solidFill>
                  <a:schemeClr val="bg1"/>
                </a:solidFill>
              </a:rPr>
              <a:t>History	Affiliates	Students	Regular</a:t>
            </a:r>
          </a:p>
          <a:p>
            <a:pPr eaLnBrk="1" hangingPunct="1">
              <a:tabLst>
                <a:tab pos="1828800" algn="r"/>
                <a:tab pos="3205163" algn="r"/>
                <a:tab pos="4748213" algn="r"/>
              </a:tabLst>
              <a:defRPr/>
            </a:pPr>
            <a:r>
              <a:rPr lang="en-US" sz="1400" b="1" dirty="0">
                <a:solidFill>
                  <a:schemeClr val="bg1"/>
                </a:solidFill>
              </a:rPr>
              <a:t>2016 Spring	322	720	3,136</a:t>
            </a:r>
          </a:p>
          <a:p>
            <a:pPr eaLnBrk="1" hangingPunct="1">
              <a:tabLst>
                <a:tab pos="1828800" algn="r"/>
                <a:tab pos="3205163" algn="r"/>
                <a:tab pos="4748213" algn="r"/>
              </a:tabLst>
              <a:defRPr/>
            </a:pPr>
            <a:r>
              <a:rPr lang="en-US" sz="1400" b="1" dirty="0">
                <a:solidFill>
                  <a:schemeClr val="bg1"/>
                </a:solidFill>
              </a:rPr>
              <a:t>2015 Spring:	233	826	3,186</a:t>
            </a:r>
          </a:p>
          <a:p>
            <a:pPr eaLnBrk="1" hangingPunct="1">
              <a:tabLst>
                <a:tab pos="1828800" algn="r"/>
                <a:tab pos="3205163" algn="r"/>
                <a:tab pos="4748213" algn="r"/>
              </a:tabLst>
              <a:defRPr/>
            </a:pPr>
            <a:r>
              <a:rPr lang="en-US" sz="1400" b="1" dirty="0">
                <a:solidFill>
                  <a:schemeClr val="bg1"/>
                </a:solidFill>
              </a:rPr>
              <a:t>2014 Spring:	149 	828 	3,417</a:t>
            </a:r>
          </a:p>
        </p:txBody>
      </p:sp>
      <p:sp>
        <p:nvSpPr>
          <p:cNvPr id="30737" name="TextBox 1"/>
          <p:cNvSpPr txBox="1">
            <a:spLocks noChangeArrowheads="1"/>
          </p:cNvSpPr>
          <p:nvPr/>
        </p:nvSpPr>
        <p:spPr bwMode="auto">
          <a:xfrm>
            <a:off x="1676400" y="6248400"/>
            <a:ext cx="3759200" cy="36988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altLang="en-US" dirty="0" smtClean="0">
                <a:solidFill>
                  <a:schemeClr val="bg1"/>
                </a:solidFill>
              </a:rPr>
              <a:t>400+ Recently Submitted</a:t>
            </a:r>
          </a:p>
        </p:txBody>
      </p:sp>
      <p:graphicFrame>
        <p:nvGraphicFramePr>
          <p:cNvPr id="12305" name="Object 2"/>
          <p:cNvGraphicFramePr>
            <a:graphicFrameLocks noChangeAspect="1"/>
          </p:cNvGraphicFramePr>
          <p:nvPr/>
        </p:nvGraphicFramePr>
        <p:xfrm>
          <a:off x="1225550" y="1522413"/>
          <a:ext cx="5175250" cy="426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Worksheet" r:id="rId8" imgW="11795733" imgH="11795760" progId="Excel.Sheet.8">
                  <p:embed/>
                </p:oleObj>
              </mc:Choice>
              <mc:Fallback>
                <p:oleObj name="Worksheet" r:id="rId8" imgW="11795733" imgH="1179576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1522413"/>
                        <a:ext cx="5175250" cy="426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10198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09600" cy="6858000"/>
          </a:xfrm>
          <a:prstGeom prst="rect">
            <a:avLst/>
          </a:prstGeom>
          <a:solidFill>
            <a:schemeClr val="accent6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S</a:t>
            </a:r>
          </a:p>
          <a:p>
            <a:pPr algn="ctr"/>
            <a:r>
              <a:rPr lang="en-US" sz="2800" dirty="0" smtClean="0"/>
              <a:t>T</a:t>
            </a:r>
          </a:p>
          <a:p>
            <a:pPr algn="ctr"/>
            <a:r>
              <a:rPr lang="en-US" sz="2800" dirty="0" err="1" smtClean="0"/>
              <a:t>UD</a:t>
            </a:r>
            <a:endParaRPr lang="en-US" sz="2800" dirty="0" smtClean="0"/>
          </a:p>
          <a:p>
            <a:pPr algn="ctr"/>
            <a:r>
              <a:rPr lang="en-US" sz="2800" dirty="0" smtClean="0"/>
              <a:t>E</a:t>
            </a:r>
          </a:p>
          <a:p>
            <a:pPr algn="ctr"/>
            <a:r>
              <a:rPr lang="en-US" sz="2800" dirty="0" smtClean="0"/>
              <a:t>N</a:t>
            </a:r>
          </a:p>
          <a:p>
            <a:pPr algn="ctr"/>
            <a:r>
              <a:rPr lang="en-US" sz="2800" dirty="0" smtClean="0"/>
              <a:t>T </a:t>
            </a:r>
          </a:p>
          <a:p>
            <a:pPr algn="ctr"/>
            <a:endParaRPr lang="en-US" sz="2800" dirty="0"/>
          </a:p>
          <a:p>
            <a:pPr algn="ctr"/>
            <a:r>
              <a:rPr lang="en-US" sz="2800" dirty="0" smtClean="0"/>
              <a:t>C</a:t>
            </a:r>
          </a:p>
          <a:p>
            <a:pPr algn="ctr"/>
            <a:r>
              <a:rPr lang="en-US" sz="2800" dirty="0" smtClean="0"/>
              <a:t>HA</a:t>
            </a:r>
          </a:p>
          <a:p>
            <a:pPr algn="ctr"/>
            <a:r>
              <a:rPr lang="en-US" sz="2800" dirty="0" smtClean="0"/>
              <a:t>P</a:t>
            </a:r>
          </a:p>
          <a:p>
            <a:pPr algn="ctr"/>
            <a:r>
              <a:rPr lang="en-US" sz="2800" dirty="0" smtClean="0"/>
              <a:t>T</a:t>
            </a:r>
          </a:p>
          <a:p>
            <a:pPr algn="ctr"/>
            <a:r>
              <a:rPr lang="en-US" sz="2800" dirty="0" smtClean="0"/>
              <a:t>E</a:t>
            </a:r>
          </a:p>
          <a:p>
            <a:pPr algn="ctr"/>
            <a:r>
              <a:rPr lang="en-US" sz="2800" dirty="0" smtClean="0"/>
              <a:t>R</a:t>
            </a:r>
          </a:p>
          <a:p>
            <a:pPr algn="ctr"/>
            <a:r>
              <a:rPr lang="en-US" sz="2800" dirty="0" smtClean="0"/>
              <a:t>S</a:t>
            </a: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656" y="1263138"/>
            <a:ext cx="1828800" cy="1828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3982" y="1230868"/>
            <a:ext cx="1869989" cy="1828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17656" y="3091938"/>
            <a:ext cx="1812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Sara </a:t>
            </a:r>
            <a:r>
              <a:rPr lang="en-US" dirty="0" err="1" smtClean="0"/>
              <a:t>Orski</a:t>
            </a:r>
            <a:r>
              <a:rPr lang="en-US" dirty="0" smtClean="0"/>
              <a:t> – </a:t>
            </a:r>
            <a:r>
              <a:rPr lang="en-US" dirty="0" err="1" smtClean="0"/>
              <a:t>NIST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614278" y="3091938"/>
            <a:ext cx="2229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Emily </a:t>
            </a:r>
            <a:r>
              <a:rPr lang="en-US" dirty="0" err="1" smtClean="0"/>
              <a:t>Pentzer</a:t>
            </a:r>
            <a:r>
              <a:rPr lang="en-US" dirty="0" smtClean="0"/>
              <a:t> - </a:t>
            </a:r>
            <a:r>
              <a:rPr lang="en-US" dirty="0" err="1" smtClean="0"/>
              <a:t>CWRU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458636" y="0"/>
            <a:ext cx="32331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WHO DOES THE WORK?</a:t>
            </a:r>
            <a:endParaRPr lang="en-US" sz="24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897612" y="3091938"/>
            <a:ext cx="2034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Brent </a:t>
            </a:r>
            <a:r>
              <a:rPr lang="en-US" dirty="0" err="1" smtClean="0"/>
              <a:t>Sumerlin</a:t>
            </a:r>
            <a:r>
              <a:rPr lang="en-US" dirty="0" smtClean="0"/>
              <a:t> (UF)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12997" y="570640"/>
            <a:ext cx="28381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Student Chapter Reports</a:t>
            </a:r>
          </a:p>
          <a:p>
            <a:r>
              <a:rPr lang="en-US" dirty="0" smtClean="0"/>
              <a:t>Best Student Chapter Award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232323" y="687497"/>
            <a:ext cx="1347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Recruitment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075367" y="709139"/>
            <a:ext cx="1307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Happy Hour</a:t>
            </a:r>
            <a:endParaRPr lang="en-US" dirty="0"/>
          </a:p>
        </p:txBody>
      </p:sp>
      <p:pic>
        <p:nvPicPr>
          <p:cNvPr id="5122" name="Picture 2" descr="Image result for brent sumerli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076" y="1090599"/>
            <a:ext cx="1974773" cy="2001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295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09600" cy="6858000"/>
          </a:xfrm>
          <a:prstGeom prst="rect">
            <a:avLst/>
          </a:prstGeom>
          <a:solidFill>
            <a:schemeClr val="accent6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S</a:t>
            </a:r>
          </a:p>
          <a:p>
            <a:pPr algn="ctr"/>
            <a:r>
              <a:rPr lang="en-US" sz="2800" dirty="0" smtClean="0"/>
              <a:t>T</a:t>
            </a:r>
          </a:p>
          <a:p>
            <a:pPr algn="ctr"/>
            <a:r>
              <a:rPr lang="en-US" sz="2800" dirty="0" err="1" smtClean="0"/>
              <a:t>UD</a:t>
            </a:r>
            <a:endParaRPr lang="en-US" sz="2800" dirty="0" smtClean="0"/>
          </a:p>
          <a:p>
            <a:pPr algn="ctr"/>
            <a:r>
              <a:rPr lang="en-US" sz="2800" dirty="0" smtClean="0"/>
              <a:t>E</a:t>
            </a:r>
          </a:p>
          <a:p>
            <a:pPr algn="ctr"/>
            <a:r>
              <a:rPr lang="en-US" sz="2800" dirty="0" smtClean="0"/>
              <a:t>N</a:t>
            </a:r>
          </a:p>
          <a:p>
            <a:pPr algn="ctr"/>
            <a:r>
              <a:rPr lang="en-US" sz="2800" dirty="0" smtClean="0"/>
              <a:t>T </a:t>
            </a:r>
          </a:p>
          <a:p>
            <a:pPr algn="ctr"/>
            <a:endParaRPr lang="en-US" sz="2800" dirty="0"/>
          </a:p>
          <a:p>
            <a:pPr algn="ctr"/>
            <a:r>
              <a:rPr lang="en-US" sz="2800" dirty="0" smtClean="0"/>
              <a:t>C</a:t>
            </a:r>
          </a:p>
          <a:p>
            <a:pPr algn="ctr"/>
            <a:r>
              <a:rPr lang="en-US" sz="2800" dirty="0" smtClean="0"/>
              <a:t>HA</a:t>
            </a:r>
          </a:p>
          <a:p>
            <a:pPr algn="ctr"/>
            <a:r>
              <a:rPr lang="en-US" sz="2800" dirty="0" smtClean="0"/>
              <a:t>P</a:t>
            </a:r>
          </a:p>
          <a:p>
            <a:pPr algn="ctr"/>
            <a:r>
              <a:rPr lang="en-US" sz="2800" dirty="0" smtClean="0"/>
              <a:t>T</a:t>
            </a:r>
          </a:p>
          <a:p>
            <a:pPr algn="ctr"/>
            <a:r>
              <a:rPr lang="en-US" sz="2800" dirty="0" smtClean="0"/>
              <a:t>E</a:t>
            </a:r>
          </a:p>
          <a:p>
            <a:pPr algn="ctr"/>
            <a:r>
              <a:rPr lang="en-US" sz="2800" dirty="0" smtClean="0"/>
              <a:t>R</a:t>
            </a:r>
          </a:p>
          <a:p>
            <a:pPr algn="ctr"/>
            <a:r>
              <a:rPr lang="en-US" sz="2800" dirty="0" smtClean="0"/>
              <a:t>S</a:t>
            </a:r>
            <a:endParaRPr lang="en-US" sz="28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34845"/>
              </p:ext>
            </p:extLst>
          </p:nvPr>
        </p:nvGraphicFramePr>
        <p:xfrm>
          <a:off x="936913" y="681613"/>
          <a:ext cx="7189792" cy="23312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38755"/>
                <a:gridCol w="659257"/>
                <a:gridCol w="758356"/>
                <a:gridCol w="758356"/>
                <a:gridCol w="758356"/>
                <a:gridCol w="758356"/>
                <a:gridCol w="758356"/>
              </a:tblGrid>
              <a:tr h="17635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SCHOOL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Award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2015 Members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members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63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TOTAL</a:t>
                      </a:r>
                      <a:endParaRPr lang="en-US" b="1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POLY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PMSE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POLY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PMSE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5271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u="none" strike="noStrike" dirty="0" smtClean="0">
                          <a:effectLst/>
                        </a:rPr>
                        <a:t>Univ. </a:t>
                      </a:r>
                      <a:r>
                        <a:rPr lang="en-US" sz="1800" b="0" u="none" strike="noStrike" dirty="0">
                          <a:effectLst/>
                        </a:rPr>
                        <a:t>of </a:t>
                      </a:r>
                      <a:r>
                        <a:rPr lang="en-US" sz="1800" b="0" u="none" strike="noStrike" dirty="0" smtClean="0">
                          <a:effectLst/>
                        </a:rPr>
                        <a:t>Florida*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$500</a:t>
                      </a:r>
                      <a:endParaRPr lang="en-US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</a:t>
                      </a:r>
                      <a:endParaRPr lang="en-US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/>
                        <a:t>16</a:t>
                      </a:r>
                      <a:endParaRPr lang="en-US" sz="1800" b="0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/>
                        <a:t>6</a:t>
                      </a:r>
                      <a:endParaRPr lang="en-US" sz="1800" b="0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/>
                        <a:t>1</a:t>
                      </a:r>
                      <a:endParaRPr lang="en-US" sz="1800" b="0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/>
                        <a:t>1</a:t>
                      </a:r>
                      <a:endParaRPr lang="en-US" sz="1800" b="0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5271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Univ.</a:t>
                      </a:r>
                      <a:r>
                        <a:rPr lang="en-US" sz="1800" u="none" strike="noStrike" baseline="0" dirty="0" smtClean="0">
                          <a:effectLst/>
                        </a:rPr>
                        <a:t> </a:t>
                      </a:r>
                      <a:r>
                        <a:rPr lang="en-US" sz="1800" u="none" strike="noStrike" dirty="0" smtClean="0">
                          <a:effectLst/>
                        </a:rPr>
                        <a:t>of </a:t>
                      </a:r>
                      <a:r>
                        <a:rPr lang="en-US" sz="1800" u="none" strike="noStrike" dirty="0">
                          <a:effectLst/>
                        </a:rPr>
                        <a:t>Michigan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$200</a:t>
                      </a:r>
                      <a:endParaRPr lang="en-US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52</a:t>
                      </a:r>
                      <a:endParaRPr lang="en-US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7</a:t>
                      </a:r>
                      <a:endParaRPr lang="en-US" sz="1800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12</a:t>
                      </a:r>
                      <a:endParaRPr lang="en-US" sz="1800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</a:t>
                      </a:r>
                      <a:endParaRPr lang="en-US" sz="1800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</a:t>
                      </a:r>
                      <a:endParaRPr lang="en-US" sz="1800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5271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Univ. </a:t>
                      </a:r>
                      <a:r>
                        <a:rPr lang="en-US" sz="1800" u="none" strike="noStrike" dirty="0">
                          <a:effectLst/>
                        </a:rPr>
                        <a:t>of Minnesota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$200</a:t>
                      </a:r>
                      <a:endParaRPr lang="en-US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43</a:t>
                      </a:r>
                      <a:endParaRPr lang="en-US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12</a:t>
                      </a:r>
                      <a:endParaRPr lang="en-US" sz="1800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6</a:t>
                      </a:r>
                      <a:endParaRPr lang="en-US" sz="1800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26</a:t>
                      </a:r>
                      <a:endParaRPr lang="en-US" sz="1800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26</a:t>
                      </a:r>
                      <a:endParaRPr lang="en-US" sz="1800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5271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Univ. </a:t>
                      </a:r>
                      <a:r>
                        <a:rPr lang="en-US" sz="1800" u="none" strike="noStrike" dirty="0">
                          <a:effectLst/>
                        </a:rPr>
                        <a:t>of South Carolina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$200</a:t>
                      </a:r>
                      <a:endParaRPr lang="en-US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14</a:t>
                      </a:r>
                      <a:endParaRPr lang="en-US" b="0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7</a:t>
                      </a:r>
                      <a:endParaRPr lang="en-US" sz="1800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6</a:t>
                      </a:r>
                      <a:endParaRPr lang="en-US" sz="1800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6</a:t>
                      </a:r>
                      <a:endParaRPr lang="en-US" sz="1800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5271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Univ. </a:t>
                      </a:r>
                      <a:r>
                        <a:rPr lang="en-US" sz="1800" u="none" strike="noStrike" dirty="0">
                          <a:effectLst/>
                        </a:rPr>
                        <a:t>of Southern </a:t>
                      </a:r>
                      <a:r>
                        <a:rPr lang="en-US" sz="1800" u="none" strike="noStrike" dirty="0" smtClean="0">
                          <a:effectLst/>
                        </a:rPr>
                        <a:t>Mississippi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$200</a:t>
                      </a:r>
                      <a:endParaRPr lang="en-US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32</a:t>
                      </a:r>
                      <a:endParaRPr lang="en-US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/>
                        <a:t>8</a:t>
                      </a:r>
                      <a:endParaRPr lang="en-US" sz="1800" b="0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/>
                        <a:t>5</a:t>
                      </a:r>
                      <a:endParaRPr lang="en-US" sz="1800" b="0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/>
                        <a:t>8</a:t>
                      </a:r>
                      <a:endParaRPr lang="en-US" sz="1800" b="0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/>
                        <a:t>8</a:t>
                      </a:r>
                      <a:endParaRPr lang="en-US" sz="1800" b="0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3136515" y="0"/>
            <a:ext cx="3861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STUDENT CHAPTER REPORTS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929765" y="3669851"/>
            <a:ext cx="3971280" cy="313932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u="sng" dirty="0" smtClean="0"/>
              <a:t>CHAPTERS THAT DID NOT FILE REPORTS</a:t>
            </a:r>
          </a:p>
          <a:p>
            <a:endParaRPr lang="en-US" dirty="0"/>
          </a:p>
          <a:p>
            <a:r>
              <a:rPr lang="en-US" dirty="0" smtClean="0"/>
              <a:t>Clemson University</a:t>
            </a:r>
          </a:p>
          <a:p>
            <a:r>
              <a:rPr lang="en-US" dirty="0" smtClean="0"/>
              <a:t>Case Western Reserve University</a:t>
            </a:r>
          </a:p>
          <a:p>
            <a:r>
              <a:rPr lang="en-US" dirty="0" smtClean="0"/>
              <a:t>University of Delaware</a:t>
            </a:r>
          </a:p>
          <a:p>
            <a:r>
              <a:rPr lang="en-US" dirty="0" smtClean="0"/>
              <a:t>University of Texas – Dallas</a:t>
            </a:r>
          </a:p>
          <a:p>
            <a:endParaRPr lang="en-US" dirty="0"/>
          </a:p>
          <a:p>
            <a:r>
              <a:rPr lang="en-US" dirty="0" smtClean="0"/>
              <a:t>Plan – work with faculty advisor/student</a:t>
            </a:r>
          </a:p>
          <a:p>
            <a:r>
              <a:rPr lang="en-US" dirty="0"/>
              <a:t>t</a:t>
            </a:r>
            <a:r>
              <a:rPr lang="en-US" dirty="0" smtClean="0"/>
              <a:t>o engage chapter in POLY/PMSE</a:t>
            </a:r>
          </a:p>
          <a:p>
            <a:endParaRPr lang="en-US" dirty="0"/>
          </a:p>
          <a:p>
            <a:r>
              <a:rPr lang="en-US" dirty="0" smtClean="0"/>
              <a:t>Deactivate if no report for two years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3786" y="3253606"/>
            <a:ext cx="6843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 University of Florida awarded best student chapter 2015 ($500 more)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031649" y="3669851"/>
            <a:ext cx="3932872" cy="286232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u="sng" dirty="0" smtClean="0"/>
              <a:t>NEW CHAPTERS/LEADS</a:t>
            </a:r>
          </a:p>
          <a:p>
            <a:endParaRPr lang="en-US" dirty="0"/>
          </a:p>
          <a:p>
            <a:r>
              <a:rPr lang="en-US" dirty="0" smtClean="0"/>
              <a:t>Univ. of Akron – Paperwork filed 3/2016</a:t>
            </a:r>
          </a:p>
          <a:p>
            <a:endParaRPr lang="en-US" dirty="0"/>
          </a:p>
          <a:p>
            <a:r>
              <a:rPr lang="en-US" dirty="0" smtClean="0"/>
              <a:t>MIT</a:t>
            </a:r>
          </a:p>
          <a:p>
            <a:r>
              <a:rPr lang="en-US" dirty="0" smtClean="0"/>
              <a:t>UMASS-Amherst</a:t>
            </a:r>
          </a:p>
          <a:p>
            <a:r>
              <a:rPr lang="en-US" dirty="0" smtClean="0"/>
              <a:t>Univ. of New Hampshire</a:t>
            </a:r>
          </a:p>
          <a:p>
            <a:r>
              <a:rPr lang="en-US" dirty="0" smtClean="0"/>
              <a:t>Univ. of Iowa</a:t>
            </a:r>
          </a:p>
          <a:p>
            <a:r>
              <a:rPr lang="en-US" dirty="0" smtClean="0"/>
              <a:t>UCLA</a:t>
            </a:r>
          </a:p>
          <a:p>
            <a:r>
              <a:rPr lang="en-US" dirty="0"/>
              <a:t>Virginia Tech. </a:t>
            </a:r>
          </a:p>
        </p:txBody>
      </p:sp>
    </p:spTree>
    <p:extLst>
      <p:ext uri="{BB962C8B-B14F-4D97-AF65-F5344CB8AC3E}">
        <p14:creationId xmlns:p14="http://schemas.microsoft.com/office/powerpoint/2010/main" val="355981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09600" cy="6858000"/>
          </a:xfrm>
          <a:prstGeom prst="rect">
            <a:avLst/>
          </a:prstGeom>
          <a:solidFill>
            <a:schemeClr val="accent6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S</a:t>
            </a:r>
          </a:p>
          <a:p>
            <a:pPr algn="ctr"/>
            <a:r>
              <a:rPr lang="en-US" sz="2800" dirty="0" smtClean="0"/>
              <a:t>T</a:t>
            </a:r>
          </a:p>
          <a:p>
            <a:pPr algn="ctr"/>
            <a:r>
              <a:rPr lang="en-US" sz="2800" dirty="0" err="1" smtClean="0"/>
              <a:t>UD</a:t>
            </a:r>
            <a:endParaRPr lang="en-US" sz="2800" dirty="0" smtClean="0"/>
          </a:p>
          <a:p>
            <a:pPr algn="ctr"/>
            <a:r>
              <a:rPr lang="en-US" sz="2800" dirty="0" smtClean="0"/>
              <a:t>E</a:t>
            </a:r>
          </a:p>
          <a:p>
            <a:pPr algn="ctr"/>
            <a:r>
              <a:rPr lang="en-US" sz="2800" dirty="0" smtClean="0"/>
              <a:t>N</a:t>
            </a:r>
          </a:p>
          <a:p>
            <a:pPr algn="ctr"/>
            <a:r>
              <a:rPr lang="en-US" sz="2800" dirty="0" smtClean="0"/>
              <a:t>T </a:t>
            </a:r>
          </a:p>
          <a:p>
            <a:pPr algn="ctr"/>
            <a:endParaRPr lang="en-US" sz="2800" dirty="0"/>
          </a:p>
          <a:p>
            <a:pPr algn="ctr"/>
            <a:r>
              <a:rPr lang="en-US" sz="2800" dirty="0" smtClean="0"/>
              <a:t>C</a:t>
            </a:r>
          </a:p>
          <a:p>
            <a:pPr algn="ctr"/>
            <a:r>
              <a:rPr lang="en-US" sz="2800" dirty="0" smtClean="0"/>
              <a:t>HA</a:t>
            </a:r>
          </a:p>
          <a:p>
            <a:pPr algn="ctr"/>
            <a:r>
              <a:rPr lang="en-US" sz="2800" dirty="0" smtClean="0"/>
              <a:t>P</a:t>
            </a:r>
          </a:p>
          <a:p>
            <a:pPr algn="ctr"/>
            <a:r>
              <a:rPr lang="en-US" sz="2800" dirty="0" smtClean="0"/>
              <a:t>T</a:t>
            </a:r>
          </a:p>
          <a:p>
            <a:pPr algn="ctr"/>
            <a:r>
              <a:rPr lang="en-US" sz="2800" dirty="0" smtClean="0"/>
              <a:t>E</a:t>
            </a:r>
          </a:p>
          <a:p>
            <a:pPr algn="ctr"/>
            <a:r>
              <a:rPr lang="en-US" sz="2800" dirty="0" smtClean="0"/>
              <a:t>R</a:t>
            </a:r>
          </a:p>
          <a:p>
            <a:pPr algn="ctr"/>
            <a:r>
              <a:rPr lang="en-US" sz="2800" dirty="0" smtClean="0"/>
              <a:t>S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04879"/>
            <a:ext cx="8534400" cy="644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45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096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</a:t>
            </a:r>
          </a:p>
          <a:p>
            <a:pPr algn="ctr"/>
            <a:r>
              <a:rPr lang="en-US" sz="2800" dirty="0" smtClean="0"/>
              <a:t>U</a:t>
            </a:r>
          </a:p>
          <a:p>
            <a:pPr algn="ctr"/>
            <a:r>
              <a:rPr lang="en-US" sz="2800" dirty="0" smtClean="0"/>
              <a:t>B</a:t>
            </a:r>
          </a:p>
          <a:p>
            <a:pPr algn="ctr"/>
            <a:r>
              <a:rPr lang="en-US" sz="2800" dirty="0" smtClean="0"/>
              <a:t>L</a:t>
            </a:r>
          </a:p>
          <a:p>
            <a:pPr algn="ctr"/>
            <a:r>
              <a:rPr lang="en-US" sz="2800" dirty="0" smtClean="0"/>
              <a:t>I</a:t>
            </a:r>
          </a:p>
          <a:p>
            <a:pPr algn="ctr"/>
            <a:r>
              <a:rPr lang="en-US" sz="2800" dirty="0" smtClean="0"/>
              <a:t>C</a:t>
            </a:r>
          </a:p>
          <a:p>
            <a:pPr algn="ctr"/>
            <a:r>
              <a:rPr lang="en-US" sz="2800" dirty="0" smtClean="0"/>
              <a:t>I</a:t>
            </a:r>
          </a:p>
          <a:p>
            <a:pPr algn="ctr"/>
            <a:r>
              <a:rPr lang="en-US" sz="2800" dirty="0" smtClean="0"/>
              <a:t>T</a:t>
            </a:r>
          </a:p>
          <a:p>
            <a:pPr algn="ctr"/>
            <a:r>
              <a:rPr lang="en-US" sz="2800" dirty="0" smtClean="0"/>
              <a:t>Y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418" y="676686"/>
            <a:ext cx="1869989" cy="1828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0717" y="2505486"/>
            <a:ext cx="2229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Emily </a:t>
            </a:r>
            <a:r>
              <a:rPr lang="en-US" dirty="0" err="1" smtClean="0"/>
              <a:t>Pentzer</a:t>
            </a:r>
            <a:r>
              <a:rPr lang="en-US" dirty="0" smtClean="0"/>
              <a:t> - </a:t>
            </a:r>
            <a:r>
              <a:rPr lang="en-US" dirty="0" err="1" smtClean="0"/>
              <a:t>CWRU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56684" y="3181399"/>
            <a:ext cx="2484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Theresa Reineke- U of M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10418" y="3833428"/>
            <a:ext cx="756322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Have two boards near POLY membership desk – display two posters per day to </a:t>
            </a:r>
          </a:p>
          <a:p>
            <a:r>
              <a:rPr lang="en-US" dirty="0"/>
              <a:t>	</a:t>
            </a:r>
            <a:r>
              <a:rPr lang="en-US" dirty="0" smtClean="0"/>
              <a:t>highlight member research at the meeting</a:t>
            </a:r>
          </a:p>
          <a:p>
            <a:endParaRPr lang="en-US" dirty="0"/>
          </a:p>
          <a:p>
            <a:r>
              <a:rPr lang="en-US" dirty="0" smtClean="0"/>
              <a:t>Discussing plans to use this more broadly advertise POLY activities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7551" y="355077"/>
            <a:ext cx="1850993" cy="273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77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09600" cy="6858000"/>
          </a:xfrm>
          <a:prstGeom prst="rect">
            <a:avLst/>
          </a:prstGeom>
          <a:solidFill>
            <a:srgbClr val="7030A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B</a:t>
            </a:r>
          </a:p>
          <a:p>
            <a:pPr algn="ctr"/>
            <a:r>
              <a:rPr lang="en-US" sz="2800" dirty="0" err="1" smtClean="0"/>
              <a:t>UDG</a:t>
            </a:r>
            <a:endParaRPr lang="en-US" sz="2800" dirty="0" smtClean="0"/>
          </a:p>
          <a:p>
            <a:pPr algn="ctr"/>
            <a:r>
              <a:rPr lang="en-US" sz="2800" dirty="0" smtClean="0"/>
              <a:t>E</a:t>
            </a:r>
          </a:p>
          <a:p>
            <a:pPr algn="ctr"/>
            <a:r>
              <a:rPr lang="en-US" sz="2800" dirty="0" smtClean="0"/>
              <a:t>T</a:t>
            </a:r>
            <a:endParaRPr lang="en-US" sz="2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4907177"/>
              </p:ext>
            </p:extLst>
          </p:nvPr>
        </p:nvGraphicFramePr>
        <p:xfrm>
          <a:off x="2019300" y="1581639"/>
          <a:ext cx="60960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Budget Item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Cost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Anniversary</a:t>
                      </a:r>
                      <a:r>
                        <a:rPr lang="en-US" baseline="0" dirty="0" smtClean="0"/>
                        <a:t> Pins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$3,000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Student Chapter Award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$250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Student Chapter Fund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$2,250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New Chapter Fund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$300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Scanner Rental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$700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Poster/National Meeting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$200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$6,700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859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09600" cy="685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</a:t>
            </a:r>
          </a:p>
          <a:p>
            <a:pPr algn="ctr"/>
            <a:r>
              <a:rPr lang="en-US" sz="2800" dirty="0" err="1" smtClean="0"/>
              <a:t>EMOG</a:t>
            </a:r>
            <a:endParaRPr lang="en-US" sz="2800" dirty="0" smtClean="0"/>
          </a:p>
          <a:p>
            <a:pPr algn="ctr"/>
            <a:r>
              <a:rPr lang="en-US" sz="2800" dirty="0" smtClean="0"/>
              <a:t>R</a:t>
            </a:r>
          </a:p>
          <a:p>
            <a:pPr algn="ctr"/>
            <a:r>
              <a:rPr lang="en-US" sz="2800" dirty="0" smtClean="0"/>
              <a:t>A</a:t>
            </a:r>
          </a:p>
          <a:p>
            <a:pPr algn="ctr"/>
            <a:r>
              <a:rPr lang="en-US" sz="2800" dirty="0" smtClean="0"/>
              <a:t>P</a:t>
            </a:r>
          </a:p>
          <a:p>
            <a:pPr algn="ctr"/>
            <a:r>
              <a:rPr lang="en-US" sz="2800" dirty="0" smtClean="0"/>
              <a:t>H</a:t>
            </a:r>
          </a:p>
          <a:p>
            <a:pPr algn="ctr"/>
            <a:r>
              <a:rPr lang="en-US" sz="2800" dirty="0" smtClean="0"/>
              <a:t>I</a:t>
            </a:r>
          </a:p>
          <a:p>
            <a:pPr algn="ctr"/>
            <a:r>
              <a:rPr lang="en-US" sz="2800" dirty="0" smtClean="0"/>
              <a:t>C</a:t>
            </a:r>
          </a:p>
          <a:p>
            <a:pPr algn="ctr"/>
            <a:r>
              <a:rPr lang="en-US" sz="2800" dirty="0" smtClean="0"/>
              <a:t>S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3738859" y="0"/>
            <a:ext cx="26568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POLY MEMBERSHIP</a:t>
            </a:r>
            <a:endParaRPr lang="en-US" sz="2400" b="1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678180"/>
            <a:ext cx="8534401" cy="512632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85838" y="5804501"/>
            <a:ext cx="57837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Blue – from ACS demographic reports</a:t>
            </a:r>
          </a:p>
          <a:p>
            <a:r>
              <a:rPr lang="en-US" dirty="0" smtClean="0"/>
              <a:t>Orange – Estimated Upper Bound from POLY business office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4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09600" cy="685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</a:t>
            </a:r>
          </a:p>
          <a:p>
            <a:pPr algn="ctr"/>
            <a:r>
              <a:rPr lang="en-US" sz="2800" dirty="0" err="1" smtClean="0"/>
              <a:t>EMOG</a:t>
            </a:r>
            <a:endParaRPr lang="en-US" sz="2800" dirty="0" smtClean="0"/>
          </a:p>
          <a:p>
            <a:pPr algn="ctr"/>
            <a:r>
              <a:rPr lang="en-US" sz="2800" dirty="0" smtClean="0"/>
              <a:t>R</a:t>
            </a:r>
          </a:p>
          <a:p>
            <a:pPr algn="ctr"/>
            <a:r>
              <a:rPr lang="en-US" sz="2800" dirty="0" smtClean="0"/>
              <a:t>A</a:t>
            </a:r>
          </a:p>
          <a:p>
            <a:pPr algn="ctr"/>
            <a:r>
              <a:rPr lang="en-US" sz="2800" dirty="0" smtClean="0"/>
              <a:t>P</a:t>
            </a:r>
          </a:p>
          <a:p>
            <a:pPr algn="ctr"/>
            <a:r>
              <a:rPr lang="en-US" sz="2800" dirty="0" smtClean="0"/>
              <a:t>H</a:t>
            </a:r>
          </a:p>
          <a:p>
            <a:pPr algn="ctr"/>
            <a:r>
              <a:rPr lang="en-US" sz="2800" dirty="0" smtClean="0"/>
              <a:t>I</a:t>
            </a:r>
          </a:p>
          <a:p>
            <a:pPr algn="ctr"/>
            <a:r>
              <a:rPr lang="en-US" sz="2800" dirty="0" smtClean="0"/>
              <a:t>C</a:t>
            </a:r>
          </a:p>
          <a:p>
            <a:pPr algn="ctr"/>
            <a:r>
              <a:rPr lang="en-US" sz="2800" dirty="0" smtClean="0"/>
              <a:t>S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025362" y="28575"/>
            <a:ext cx="40838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% OF TOTAL ACS MEMBERSHIP</a:t>
            </a:r>
            <a:endParaRPr lang="en-US" sz="24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685799"/>
            <a:ext cx="8507036" cy="5109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3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09600" cy="685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</a:t>
            </a:r>
          </a:p>
          <a:p>
            <a:pPr algn="ctr"/>
            <a:r>
              <a:rPr lang="en-US" sz="2800" dirty="0" err="1" smtClean="0"/>
              <a:t>EMOG</a:t>
            </a:r>
            <a:endParaRPr lang="en-US" sz="2800" dirty="0" smtClean="0"/>
          </a:p>
          <a:p>
            <a:pPr algn="ctr"/>
            <a:r>
              <a:rPr lang="en-US" sz="2800" dirty="0" smtClean="0"/>
              <a:t>R</a:t>
            </a:r>
          </a:p>
          <a:p>
            <a:pPr algn="ctr"/>
            <a:r>
              <a:rPr lang="en-US" sz="2800" dirty="0" smtClean="0"/>
              <a:t>A</a:t>
            </a:r>
          </a:p>
          <a:p>
            <a:pPr algn="ctr"/>
            <a:r>
              <a:rPr lang="en-US" sz="2800" dirty="0" smtClean="0"/>
              <a:t>P</a:t>
            </a:r>
          </a:p>
          <a:p>
            <a:pPr algn="ctr"/>
            <a:r>
              <a:rPr lang="en-US" sz="2800" dirty="0" smtClean="0"/>
              <a:t>H</a:t>
            </a:r>
          </a:p>
          <a:p>
            <a:pPr algn="ctr"/>
            <a:r>
              <a:rPr lang="en-US" sz="2800" dirty="0" smtClean="0"/>
              <a:t>I</a:t>
            </a:r>
          </a:p>
          <a:p>
            <a:pPr algn="ctr"/>
            <a:r>
              <a:rPr lang="en-US" sz="2800" dirty="0" smtClean="0"/>
              <a:t>C</a:t>
            </a:r>
          </a:p>
          <a:p>
            <a:pPr algn="ctr"/>
            <a:r>
              <a:rPr lang="en-US" sz="2800" dirty="0" smtClean="0"/>
              <a:t>S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3041553" y="0"/>
            <a:ext cx="40514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FROM THE BUSINESS OFFICE…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887134" y="771525"/>
            <a:ext cx="662489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Current membership – 4,254</a:t>
            </a:r>
          </a:p>
          <a:p>
            <a:endParaRPr lang="en-US" sz="2000" dirty="0"/>
          </a:p>
          <a:p>
            <a:r>
              <a:rPr lang="en-US" sz="2000" dirty="0" smtClean="0"/>
              <a:t>Additional 400 members reported to ACS from business office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887134" y="2386013"/>
            <a:ext cx="6206892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Members directly through business office</a:t>
            </a:r>
          </a:p>
          <a:p>
            <a:endParaRPr lang="en-US" sz="2000" dirty="0"/>
          </a:p>
          <a:p>
            <a:r>
              <a:rPr lang="en-US" sz="2000" dirty="0" smtClean="0"/>
              <a:t>	Workshops – 475</a:t>
            </a:r>
          </a:p>
          <a:p>
            <a:r>
              <a:rPr lang="en-US" sz="2000" dirty="0"/>
              <a:t>	</a:t>
            </a:r>
            <a:endParaRPr lang="en-US" sz="2000" dirty="0" smtClean="0"/>
          </a:p>
          <a:p>
            <a:r>
              <a:rPr lang="en-US" sz="2000" dirty="0"/>
              <a:t>	</a:t>
            </a:r>
            <a:r>
              <a:rPr lang="en-US" sz="2000" dirty="0" smtClean="0"/>
              <a:t>Scan Grant offer – 14</a:t>
            </a:r>
          </a:p>
          <a:p>
            <a:endParaRPr lang="en-US" sz="2000" dirty="0"/>
          </a:p>
          <a:p>
            <a:r>
              <a:rPr lang="en-US" sz="2000" dirty="0" smtClean="0"/>
              <a:t>	Free Memberships – 283  (121 from fall meeting)</a:t>
            </a:r>
          </a:p>
          <a:p>
            <a:endParaRPr lang="en-US" sz="2000" dirty="0"/>
          </a:p>
          <a:p>
            <a:r>
              <a:rPr lang="en-US" sz="2000" dirty="0" smtClean="0"/>
              <a:t>	TOTAL  –  772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3859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609600" cy="685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</a:t>
            </a:r>
          </a:p>
          <a:p>
            <a:pPr algn="ctr"/>
            <a:r>
              <a:rPr lang="en-US" sz="2800" dirty="0" err="1" smtClean="0"/>
              <a:t>EMOG</a:t>
            </a:r>
            <a:endParaRPr lang="en-US" sz="2800" dirty="0" smtClean="0"/>
          </a:p>
          <a:p>
            <a:pPr algn="ctr"/>
            <a:r>
              <a:rPr lang="en-US" sz="2800" dirty="0" smtClean="0"/>
              <a:t>R</a:t>
            </a:r>
          </a:p>
          <a:p>
            <a:pPr algn="ctr"/>
            <a:r>
              <a:rPr lang="en-US" sz="2800" dirty="0" smtClean="0"/>
              <a:t>A</a:t>
            </a:r>
          </a:p>
          <a:p>
            <a:pPr algn="ctr"/>
            <a:r>
              <a:rPr lang="en-US" sz="2800" dirty="0" smtClean="0"/>
              <a:t>P</a:t>
            </a:r>
          </a:p>
          <a:p>
            <a:pPr algn="ctr"/>
            <a:r>
              <a:rPr lang="en-US" sz="2800" dirty="0" smtClean="0"/>
              <a:t>H</a:t>
            </a:r>
          </a:p>
          <a:p>
            <a:pPr algn="ctr"/>
            <a:r>
              <a:rPr lang="en-US" sz="2800" dirty="0" smtClean="0"/>
              <a:t>I</a:t>
            </a:r>
          </a:p>
          <a:p>
            <a:pPr algn="ctr"/>
            <a:r>
              <a:rPr lang="en-US" sz="2800" dirty="0" smtClean="0"/>
              <a:t>C</a:t>
            </a:r>
          </a:p>
          <a:p>
            <a:pPr algn="ctr"/>
            <a:r>
              <a:rPr lang="en-US" sz="2800" dirty="0" smtClean="0"/>
              <a:t>S</a:t>
            </a:r>
            <a:endParaRPr lang="en-U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531" y="1049482"/>
            <a:ext cx="8563001" cy="5143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25913" y="0"/>
            <a:ext cx="48773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YEARS OF SERVICE (1/31 EACH YEAR)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84219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09600" cy="685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</a:t>
            </a:r>
          </a:p>
          <a:p>
            <a:pPr algn="ctr"/>
            <a:r>
              <a:rPr lang="en-US" sz="2800" dirty="0" err="1" smtClean="0"/>
              <a:t>EMOG</a:t>
            </a:r>
            <a:endParaRPr lang="en-US" sz="2800" dirty="0" smtClean="0"/>
          </a:p>
          <a:p>
            <a:pPr algn="ctr"/>
            <a:r>
              <a:rPr lang="en-US" sz="2800" dirty="0" smtClean="0"/>
              <a:t>R</a:t>
            </a:r>
          </a:p>
          <a:p>
            <a:pPr algn="ctr"/>
            <a:r>
              <a:rPr lang="en-US" sz="2800" dirty="0" smtClean="0"/>
              <a:t>A</a:t>
            </a:r>
          </a:p>
          <a:p>
            <a:pPr algn="ctr"/>
            <a:r>
              <a:rPr lang="en-US" sz="2800" dirty="0" smtClean="0"/>
              <a:t>P</a:t>
            </a:r>
          </a:p>
          <a:p>
            <a:pPr algn="ctr"/>
            <a:r>
              <a:rPr lang="en-US" sz="2800" dirty="0" smtClean="0"/>
              <a:t>H</a:t>
            </a:r>
          </a:p>
          <a:p>
            <a:pPr algn="ctr"/>
            <a:r>
              <a:rPr lang="en-US" sz="2800" dirty="0" smtClean="0"/>
              <a:t>I</a:t>
            </a:r>
          </a:p>
          <a:p>
            <a:pPr algn="ctr"/>
            <a:r>
              <a:rPr lang="en-US" sz="2800" dirty="0" smtClean="0"/>
              <a:t>C</a:t>
            </a:r>
          </a:p>
          <a:p>
            <a:pPr algn="ctr"/>
            <a:r>
              <a:rPr lang="en-US" sz="2800" dirty="0" smtClean="0"/>
              <a:t>S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408015"/>
            <a:ext cx="8558388" cy="514072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25913" y="0"/>
            <a:ext cx="48773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YEARS OF SERVICE (1/31 EACH YEAR)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18510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09600" cy="685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</a:t>
            </a:r>
          </a:p>
          <a:p>
            <a:pPr algn="ctr"/>
            <a:r>
              <a:rPr lang="en-US" sz="2800" dirty="0" err="1" smtClean="0"/>
              <a:t>EMOG</a:t>
            </a:r>
            <a:endParaRPr lang="en-US" sz="2800" dirty="0" smtClean="0"/>
          </a:p>
          <a:p>
            <a:pPr algn="ctr"/>
            <a:r>
              <a:rPr lang="en-US" sz="2800" dirty="0" smtClean="0"/>
              <a:t>R</a:t>
            </a:r>
          </a:p>
          <a:p>
            <a:pPr algn="ctr"/>
            <a:r>
              <a:rPr lang="en-US" sz="2800" dirty="0" smtClean="0"/>
              <a:t>A</a:t>
            </a:r>
          </a:p>
          <a:p>
            <a:pPr algn="ctr"/>
            <a:r>
              <a:rPr lang="en-US" sz="2800" dirty="0" smtClean="0"/>
              <a:t>P</a:t>
            </a:r>
          </a:p>
          <a:p>
            <a:pPr algn="ctr"/>
            <a:r>
              <a:rPr lang="en-US" sz="2800" dirty="0" smtClean="0"/>
              <a:t>H</a:t>
            </a:r>
          </a:p>
          <a:p>
            <a:pPr algn="ctr"/>
            <a:r>
              <a:rPr lang="en-US" sz="2800" dirty="0" smtClean="0"/>
              <a:t>I</a:t>
            </a:r>
          </a:p>
          <a:p>
            <a:pPr algn="ctr"/>
            <a:r>
              <a:rPr lang="en-US" sz="2800" dirty="0" smtClean="0"/>
              <a:t>C</a:t>
            </a:r>
          </a:p>
          <a:p>
            <a:pPr algn="ctr"/>
            <a:r>
              <a:rPr lang="en-US" sz="2800" dirty="0" smtClean="0"/>
              <a:t>S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830" y="1059873"/>
            <a:ext cx="8545702" cy="51331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42963" y="0"/>
            <a:ext cx="2648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MEMBERSHIP TYPE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62107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09600" cy="685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</a:t>
            </a:r>
          </a:p>
          <a:p>
            <a:pPr algn="ctr"/>
            <a:r>
              <a:rPr lang="en-US" sz="2800" dirty="0" err="1" smtClean="0"/>
              <a:t>EMOG</a:t>
            </a:r>
            <a:endParaRPr lang="en-US" sz="2800" dirty="0" smtClean="0"/>
          </a:p>
          <a:p>
            <a:pPr algn="ctr"/>
            <a:r>
              <a:rPr lang="en-US" sz="2800" dirty="0" smtClean="0"/>
              <a:t>R</a:t>
            </a:r>
          </a:p>
          <a:p>
            <a:pPr algn="ctr"/>
            <a:r>
              <a:rPr lang="en-US" sz="2800" dirty="0" smtClean="0"/>
              <a:t>A</a:t>
            </a:r>
          </a:p>
          <a:p>
            <a:pPr algn="ctr"/>
            <a:r>
              <a:rPr lang="en-US" sz="2800" dirty="0" smtClean="0"/>
              <a:t>P</a:t>
            </a:r>
          </a:p>
          <a:p>
            <a:pPr algn="ctr"/>
            <a:r>
              <a:rPr lang="en-US" sz="2800" dirty="0" smtClean="0"/>
              <a:t>H</a:t>
            </a:r>
          </a:p>
          <a:p>
            <a:pPr algn="ctr"/>
            <a:r>
              <a:rPr lang="en-US" sz="2800" dirty="0" smtClean="0"/>
              <a:t>I</a:t>
            </a:r>
          </a:p>
          <a:p>
            <a:pPr algn="ctr"/>
            <a:r>
              <a:rPr lang="en-US" sz="2800" dirty="0" smtClean="0"/>
              <a:t>C</a:t>
            </a:r>
          </a:p>
          <a:p>
            <a:pPr algn="ctr"/>
            <a:r>
              <a:rPr lang="en-US" sz="2800" dirty="0" smtClean="0"/>
              <a:t>S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759" y="1081453"/>
            <a:ext cx="8445899" cy="5073161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811215" y="2417885"/>
            <a:ext cx="69723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485422" y="6204474"/>
            <a:ext cx="71637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Is Programming key to attracting attendees outside our membership and </a:t>
            </a:r>
          </a:p>
          <a:p>
            <a:r>
              <a:rPr lang="en-US" b="1" dirty="0" smtClean="0"/>
              <a:t>building # at the meeting?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742963" y="0"/>
            <a:ext cx="2648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MEMBERSHIP TYPE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34778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09600" cy="6858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2</a:t>
            </a:r>
          </a:p>
          <a:p>
            <a:pPr algn="ctr"/>
            <a:r>
              <a:rPr lang="en-US" sz="2800" dirty="0" smtClean="0"/>
              <a:t>0</a:t>
            </a:r>
          </a:p>
          <a:p>
            <a:pPr algn="ctr"/>
            <a:r>
              <a:rPr lang="en-US" sz="2800" dirty="0" smtClean="0"/>
              <a:t>1</a:t>
            </a:r>
          </a:p>
          <a:p>
            <a:pPr algn="ctr"/>
            <a:r>
              <a:rPr lang="en-US" sz="2800" dirty="0" smtClean="0"/>
              <a:t>6 </a:t>
            </a:r>
          </a:p>
          <a:p>
            <a:pPr algn="ctr"/>
            <a:r>
              <a:rPr lang="en-US" sz="2800" dirty="0" smtClean="0"/>
              <a:t>I</a:t>
            </a:r>
          </a:p>
          <a:p>
            <a:pPr algn="ctr"/>
            <a:r>
              <a:rPr lang="en-US" sz="2800" dirty="0" smtClean="0"/>
              <a:t>N</a:t>
            </a:r>
          </a:p>
          <a:p>
            <a:pPr algn="ctr"/>
            <a:r>
              <a:rPr lang="en-US" sz="2800" dirty="0" smtClean="0"/>
              <a:t>I</a:t>
            </a:r>
          </a:p>
          <a:p>
            <a:pPr algn="ctr"/>
            <a:r>
              <a:rPr lang="en-US" sz="2800" dirty="0" smtClean="0"/>
              <a:t>T</a:t>
            </a:r>
          </a:p>
          <a:p>
            <a:pPr algn="ctr"/>
            <a:r>
              <a:rPr lang="en-US" sz="2800" dirty="0" smtClean="0"/>
              <a:t>I</a:t>
            </a:r>
          </a:p>
          <a:p>
            <a:pPr algn="ctr"/>
            <a:r>
              <a:rPr lang="en-US" sz="2800" dirty="0" smtClean="0"/>
              <a:t>A</a:t>
            </a:r>
          </a:p>
          <a:p>
            <a:pPr algn="ctr"/>
            <a:r>
              <a:rPr lang="en-US" sz="2800" dirty="0" smtClean="0"/>
              <a:t>T</a:t>
            </a:r>
          </a:p>
          <a:p>
            <a:pPr algn="ctr"/>
            <a:r>
              <a:rPr lang="en-US" sz="2800" dirty="0" smtClean="0"/>
              <a:t>I</a:t>
            </a:r>
          </a:p>
          <a:p>
            <a:pPr algn="ctr"/>
            <a:r>
              <a:rPr lang="en-US" sz="2800" dirty="0" smtClean="0"/>
              <a:t>V</a:t>
            </a:r>
          </a:p>
          <a:p>
            <a:pPr algn="ctr"/>
            <a:r>
              <a:rPr lang="en-US" sz="2800" dirty="0" smtClean="0"/>
              <a:t>E</a:t>
            </a:r>
          </a:p>
          <a:p>
            <a:pPr algn="ctr"/>
            <a:r>
              <a:rPr lang="en-US" sz="2800" dirty="0" smtClean="0"/>
              <a:t>S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770792" y="0"/>
            <a:ext cx="7602416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Objective:  Reconstitute Membership Committee</a:t>
            </a:r>
          </a:p>
          <a:p>
            <a:endParaRPr lang="en-US" b="1" dirty="0"/>
          </a:p>
          <a:p>
            <a:r>
              <a:rPr lang="en-US" dirty="0" smtClean="0"/>
              <a:t>The current membership committee is,</a:t>
            </a:r>
          </a:p>
          <a:p>
            <a:endParaRPr lang="en-US" b="1" dirty="0"/>
          </a:p>
          <a:p>
            <a:r>
              <a:rPr lang="en-US" dirty="0" smtClean="0"/>
              <a:t>Kevin Cavicchi, Michael Meador, Mary Ann Meador, Alan Hopkins</a:t>
            </a:r>
          </a:p>
          <a:p>
            <a:endParaRPr lang="en-US" b="1" dirty="0"/>
          </a:p>
          <a:p>
            <a:r>
              <a:rPr lang="en-US" dirty="0" smtClean="0"/>
              <a:t>Need to recruit at least two new members, one industry, one academia</a:t>
            </a:r>
          </a:p>
          <a:p>
            <a:endParaRPr lang="en-US" b="1" dirty="0" smtClean="0"/>
          </a:p>
          <a:p>
            <a:r>
              <a:rPr lang="en-US" b="1" dirty="0" smtClean="0"/>
              <a:t>Current Activities</a:t>
            </a:r>
          </a:p>
          <a:p>
            <a:endParaRPr lang="en-US" b="1" dirty="0" smtClean="0"/>
          </a:p>
          <a:p>
            <a:r>
              <a:rPr lang="en-US" dirty="0" smtClean="0"/>
              <a:t>	Student membership activities are strong</a:t>
            </a:r>
            <a:endParaRPr lang="en-US" b="1" dirty="0" smtClean="0"/>
          </a:p>
          <a:p>
            <a:r>
              <a:rPr lang="en-US" b="1" dirty="0" smtClean="0"/>
              <a:t>	</a:t>
            </a:r>
            <a:r>
              <a:rPr lang="en-US" dirty="0" smtClean="0"/>
              <a:t>Free memberships attracting members at meetings</a:t>
            </a:r>
            <a:endParaRPr lang="en-US" b="1" dirty="0"/>
          </a:p>
          <a:p>
            <a:endParaRPr lang="en-US" b="1" dirty="0"/>
          </a:p>
          <a:p>
            <a:r>
              <a:rPr lang="en-US" b="1" dirty="0" smtClean="0"/>
              <a:t>Long range goals of membership committee</a:t>
            </a:r>
          </a:p>
          <a:p>
            <a:endParaRPr lang="en-US" b="1" dirty="0"/>
          </a:p>
          <a:p>
            <a:r>
              <a:rPr lang="en-US" dirty="0" smtClean="0"/>
              <a:t>Timely maintenance of membership website</a:t>
            </a:r>
            <a:r>
              <a:rPr lang="en-US" b="1" dirty="0"/>
              <a:t>	</a:t>
            </a:r>
            <a:r>
              <a:rPr lang="en-US" b="1" dirty="0" smtClean="0"/>
              <a:t>	</a:t>
            </a:r>
          </a:p>
          <a:p>
            <a:endParaRPr lang="en-US" b="1" dirty="0"/>
          </a:p>
          <a:p>
            <a:r>
              <a:rPr lang="en-US" dirty="0" smtClean="0"/>
              <a:t>Recruiting – Maximize the use of </a:t>
            </a:r>
            <a:r>
              <a:rPr lang="en-US" dirty="0" err="1" smtClean="0"/>
              <a:t>Ffree</a:t>
            </a:r>
            <a:r>
              <a:rPr lang="en-US" dirty="0" smtClean="0"/>
              <a:t> 1</a:t>
            </a:r>
            <a:r>
              <a:rPr lang="en-US" baseline="30000" dirty="0" smtClean="0"/>
              <a:t>st</a:t>
            </a:r>
            <a:r>
              <a:rPr lang="en-US" dirty="0" smtClean="0"/>
              <a:t> year memberships 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Membership drives Universities, Industries, Regional Meetings</a:t>
            </a:r>
          </a:p>
          <a:p>
            <a:r>
              <a:rPr lang="en-US" dirty="0" smtClean="0"/>
              <a:t> – set up a recruiting packet (send out on request or with meeting sponsorship)</a:t>
            </a:r>
          </a:p>
          <a:p>
            <a:endParaRPr lang="en-US" dirty="0" smtClean="0"/>
          </a:p>
          <a:p>
            <a:r>
              <a:rPr lang="en-US" dirty="0" smtClean="0"/>
              <a:t>Local Meetings – Potential IPG</a:t>
            </a:r>
          </a:p>
          <a:p>
            <a:endParaRPr lang="en-US" dirty="0"/>
          </a:p>
          <a:p>
            <a:r>
              <a:rPr lang="en-US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52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5090</TotalTime>
  <Words>501</Words>
  <Application>Microsoft Office PowerPoint</Application>
  <PresentationFormat>On-screen Show (4:3)</PresentationFormat>
  <Paragraphs>314</Paragraphs>
  <Slides>14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Office Theme</vt:lpstr>
      <vt:lpstr>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Cavicchi,Kevin A</dc:creator>
  <cp:lastModifiedBy>kathyl</cp:lastModifiedBy>
  <cp:revision>34</cp:revision>
  <dcterms:created xsi:type="dcterms:W3CDTF">2016-01-12T16:29:00Z</dcterms:created>
  <dcterms:modified xsi:type="dcterms:W3CDTF">2016-03-13T19:56:01Z</dcterms:modified>
</cp:coreProperties>
</file>