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43800" cy="41944925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8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8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8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8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8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699CC"/>
    <a:srgbClr val="0080FF"/>
    <a:srgbClr val="3399FF"/>
    <a:srgbClr val="FF3300"/>
    <a:srgbClr val="00FF00"/>
    <a:srgbClr val="66FFFF"/>
    <a:srgbClr val="CCECFF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19" autoAdjust="0"/>
    <p:restoredTop sz="98347" autoAdjust="0"/>
  </p:normalViewPr>
  <p:slideViewPr>
    <p:cSldViewPr>
      <p:cViewPr varScale="1">
        <p:scale>
          <a:sx n="12" d="100"/>
          <a:sy n="12" d="100"/>
        </p:scale>
        <p:origin x="-1332" y="-72"/>
      </p:cViewPr>
      <p:guideLst>
        <p:guide orient="horz" pos="13211"/>
        <p:guide pos="103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91A8422-1D89-4AB0-9007-C74FF4DD1B0D}" type="datetimeFigureOut">
              <a:rPr lang="en-US"/>
              <a:pPr/>
              <a:t>9/9/2010</a:t>
            </a:fld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EAC311-AACE-4F50-9510-20B629DE18E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4D33CA2-AB7C-4678-AA2F-89FEFFCC6482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25663" y="696913"/>
            <a:ext cx="273367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D83E751-EFDE-48F0-9674-4090F1D42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784DA4-3EC9-48BC-831E-745156701CDB}" type="slidenum">
              <a:rPr lang="en-US" smtClean="0">
                <a:cs typeface="Arial" charset="0"/>
              </a:rPr>
              <a:pPr/>
              <a:t>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632" y="2712515"/>
            <a:ext cx="6104490" cy="1871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7263" y="4948014"/>
            <a:ext cx="5027227" cy="223145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9E0176-839F-4CF7-B899-14317E28AF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6C25F7-2300-4ACB-AA50-5F8803C3C0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309" y="5610983"/>
            <a:ext cx="6104490" cy="173423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309" y="3700905"/>
            <a:ext cx="6104490" cy="191007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1A6A7C-74A8-41DF-BB8E-B4030DBA19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088" y="2037418"/>
            <a:ext cx="3171941" cy="57625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0725" y="2037418"/>
            <a:ext cx="3171941" cy="57625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5EDA92-601D-423B-86B6-AC0D676ABB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088" y="1954547"/>
            <a:ext cx="3173188" cy="8145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088" y="2769109"/>
            <a:ext cx="3173188" cy="50308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8231" y="1954547"/>
            <a:ext cx="3174435" cy="8145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8231" y="2769109"/>
            <a:ext cx="3174435" cy="50308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0FE01F-7215-4EDB-80D0-0C7E425089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D90F5-9409-4E8A-8A09-75BF66F5E2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A0A033-5409-44A4-925C-3287205B26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088" y="347655"/>
            <a:ext cx="2362747" cy="1479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7866" y="347655"/>
            <a:ext cx="4014800" cy="74523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9088" y="1827208"/>
            <a:ext cx="2362747" cy="59727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3829F-4B4C-42EF-83EC-C393ED0027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674" y="6112252"/>
            <a:ext cx="4309052" cy="7215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7674" y="780202"/>
            <a:ext cx="4309052" cy="5239073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7674" y="6833838"/>
            <a:ext cx="4309052" cy="102477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76819A-8084-4207-BDD1-7EF3BACADF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D7B1F0-4049-4EB3-8421-EDD8AD5F8F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06771" y="349677"/>
            <a:ext cx="1615895" cy="74503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9087" y="349677"/>
            <a:ext cx="4727988" cy="74503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25FBF-80C1-461E-AA9C-FAB9E8058F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47825" y="1679575"/>
            <a:ext cx="29648150" cy="699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7925" tIns="213962" rIns="427925" bIns="21396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47825" y="9786938"/>
            <a:ext cx="29648150" cy="276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7925" tIns="213962" rIns="427925" bIns="2139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单击此处编辑母版文本样式</a:t>
            </a:r>
          </a:p>
          <a:p>
            <a:pPr lvl="1"/>
            <a:r>
              <a:rPr lang="en-US" smtClean="0"/>
              <a:t>第二级</a:t>
            </a:r>
          </a:p>
          <a:p>
            <a:pPr lvl="2"/>
            <a:r>
              <a:rPr lang="en-US" smtClean="0"/>
              <a:t>第三级</a:t>
            </a:r>
          </a:p>
          <a:p>
            <a:pPr lvl="3"/>
            <a:r>
              <a:rPr lang="en-US" smtClean="0"/>
              <a:t>第四级</a:t>
            </a:r>
          </a:p>
          <a:p>
            <a:pPr lvl="4"/>
            <a:r>
              <a:rPr 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7825" y="38196838"/>
            <a:ext cx="7686675" cy="29130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427925" tIns="213962" rIns="427925" bIns="213962" numCol="1" anchor="t" anchorCtr="0" compatLnSpc="1">
            <a:prstTxWarp prst="textNoShape">
              <a:avLst/>
            </a:prstTxWarp>
          </a:bodyPr>
          <a:lstStyle>
            <a:lvl1pPr>
              <a:defRPr sz="66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55375" y="38196838"/>
            <a:ext cx="10433050" cy="29130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427925" tIns="213962" rIns="427925" bIns="213962" numCol="1" anchor="t" anchorCtr="0" compatLnSpc="1">
            <a:prstTxWarp prst="textNoShape">
              <a:avLst/>
            </a:prstTxWarp>
          </a:bodyPr>
          <a:lstStyle>
            <a:lvl1pPr algn="ctr">
              <a:defRPr sz="66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609300" y="38196838"/>
            <a:ext cx="7686675" cy="29130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427925" tIns="213962" rIns="427925" bIns="213962" numCol="1" anchor="t" anchorCtr="0" compatLnSpc="1">
            <a:prstTxWarp prst="textNoShape">
              <a:avLst/>
            </a:prstTxWarp>
          </a:bodyPr>
          <a:lstStyle>
            <a:lvl1pPr algn="r">
              <a:defRPr sz="6600"/>
            </a:lvl1pPr>
          </a:lstStyle>
          <a:p>
            <a:fld id="{66FD0537-9B17-40B6-B4B2-07FEF1810B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279900" rtl="0" eaLnBrk="0" fontAlgn="base" hangingPunct="0">
        <a:spcBef>
          <a:spcPct val="0"/>
        </a:spcBef>
        <a:spcAft>
          <a:spcPct val="0"/>
        </a:spcAft>
        <a:defRPr sz="20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279900" rtl="0" eaLnBrk="0" fontAlgn="base" hangingPunct="0">
        <a:spcBef>
          <a:spcPct val="0"/>
        </a:spcBef>
        <a:spcAft>
          <a:spcPct val="0"/>
        </a:spcAft>
        <a:defRPr sz="20600">
          <a:solidFill>
            <a:schemeClr val="tx2"/>
          </a:solidFill>
          <a:latin typeface="Arial" charset="0"/>
        </a:defRPr>
      </a:lvl2pPr>
      <a:lvl3pPr algn="ctr" defTabSz="4279900" rtl="0" eaLnBrk="0" fontAlgn="base" hangingPunct="0">
        <a:spcBef>
          <a:spcPct val="0"/>
        </a:spcBef>
        <a:spcAft>
          <a:spcPct val="0"/>
        </a:spcAft>
        <a:defRPr sz="20600">
          <a:solidFill>
            <a:schemeClr val="tx2"/>
          </a:solidFill>
          <a:latin typeface="Arial" charset="0"/>
        </a:defRPr>
      </a:lvl3pPr>
      <a:lvl4pPr algn="ctr" defTabSz="4279900" rtl="0" eaLnBrk="0" fontAlgn="base" hangingPunct="0">
        <a:spcBef>
          <a:spcPct val="0"/>
        </a:spcBef>
        <a:spcAft>
          <a:spcPct val="0"/>
        </a:spcAft>
        <a:defRPr sz="20600">
          <a:solidFill>
            <a:schemeClr val="tx2"/>
          </a:solidFill>
          <a:latin typeface="Arial" charset="0"/>
        </a:defRPr>
      </a:lvl4pPr>
      <a:lvl5pPr algn="ctr" defTabSz="4279900" rtl="0" eaLnBrk="0" fontAlgn="base" hangingPunct="0">
        <a:spcBef>
          <a:spcPct val="0"/>
        </a:spcBef>
        <a:spcAft>
          <a:spcPct val="0"/>
        </a:spcAft>
        <a:defRPr sz="20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1604963" indent="-1604963" algn="l" defTabSz="4279900" rtl="0" eaLnBrk="0" fontAlgn="base" hangingPunct="0">
        <a:spcBef>
          <a:spcPct val="20000"/>
        </a:spcBef>
        <a:spcAft>
          <a:spcPct val="0"/>
        </a:spcAft>
        <a:buChar char="•"/>
        <a:defRPr sz="15000">
          <a:solidFill>
            <a:schemeClr val="tx1"/>
          </a:solidFill>
          <a:latin typeface="+mn-lt"/>
          <a:ea typeface="+mn-ea"/>
          <a:cs typeface="+mn-cs"/>
        </a:defRPr>
      </a:lvl1pPr>
      <a:lvl2pPr marL="3476625" indent="-1336675" algn="l" defTabSz="4279900" rtl="0" eaLnBrk="0" fontAlgn="base" hangingPunct="0">
        <a:spcBef>
          <a:spcPct val="20000"/>
        </a:spcBef>
        <a:spcAft>
          <a:spcPct val="0"/>
        </a:spcAft>
        <a:buChar char="–"/>
        <a:defRPr sz="13100">
          <a:solidFill>
            <a:schemeClr val="tx1"/>
          </a:solidFill>
          <a:latin typeface="+mn-lt"/>
        </a:defRPr>
      </a:lvl2pPr>
      <a:lvl3pPr marL="5348288" indent="-1068388" algn="l" defTabSz="4279900" rtl="0" eaLnBrk="0" fontAlgn="base" hangingPunct="0">
        <a:spcBef>
          <a:spcPct val="20000"/>
        </a:spcBef>
        <a:spcAft>
          <a:spcPct val="0"/>
        </a:spcAft>
        <a:buChar char="•"/>
        <a:defRPr sz="11200">
          <a:solidFill>
            <a:schemeClr val="tx1"/>
          </a:solidFill>
          <a:latin typeface="+mn-lt"/>
        </a:defRPr>
      </a:lvl3pPr>
      <a:lvl4pPr marL="7488238" indent="-1069975" algn="l" defTabSz="4279900" rtl="0" eaLnBrk="0" fontAlgn="base" hangingPunct="0">
        <a:spcBef>
          <a:spcPct val="20000"/>
        </a:spcBef>
        <a:spcAft>
          <a:spcPct val="0"/>
        </a:spcAft>
        <a:buChar char="–"/>
        <a:defRPr sz="9300">
          <a:solidFill>
            <a:schemeClr val="tx1"/>
          </a:solidFill>
          <a:latin typeface="+mn-lt"/>
        </a:defRPr>
      </a:lvl4pPr>
      <a:lvl5pPr marL="9628188" indent="-1069975" algn="l" defTabSz="42799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4" descr="north-america-topo-map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2001838" y="10818813"/>
            <a:ext cx="27432000" cy="27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Box 65"/>
          <p:cNvSpPr txBox="1"/>
          <p:nvPr/>
        </p:nvSpPr>
        <p:spPr>
          <a:xfrm>
            <a:off x="811213" y="5634038"/>
            <a:ext cx="32132587" cy="2555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POLY Member-Get-a-Member Drive</a:t>
            </a:r>
            <a:endParaRPr lang="en-US" sz="1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025525" y="8037513"/>
            <a:ext cx="30891163" cy="28008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9600" b="1" cap="small" dirty="0">
                <a:solidFill>
                  <a:schemeClr val="accent2"/>
                </a:solidFill>
                <a:cs typeface="+mn-cs"/>
              </a:rPr>
              <a:t>How to participate?</a:t>
            </a:r>
            <a:endParaRPr lang="en-US" sz="9600" b="1" dirty="0">
              <a:solidFill>
                <a:schemeClr val="accent2"/>
              </a:solidFill>
              <a:cs typeface="+mn-cs"/>
            </a:endParaRP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Encourage your colleagues to join POLY </a:t>
            </a: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You need to be a POLY member (or sign up to be </a:t>
            </a:r>
            <a:r>
              <a:rPr lang="en-US" sz="7200">
                <a:cs typeface="+mn-cs"/>
              </a:rPr>
              <a:t>a member) </a:t>
            </a:r>
            <a:r>
              <a:rPr lang="en-US" sz="7200" dirty="0">
                <a:cs typeface="+mn-cs"/>
              </a:rPr>
              <a:t>to participate</a:t>
            </a: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Fill out referral form below with prospective member information and leave it at the POLY desk, or email the information to the POLY business office (kathyl@vt.edu)</a:t>
            </a: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If your suggested member joins POLY by December 31, you will receive a $5 coffee card from Starbucks and your name will be entered in a drawing to win valuable prizes.</a:t>
            </a:r>
          </a:p>
          <a:p>
            <a:pPr>
              <a:defRPr/>
            </a:pPr>
            <a:r>
              <a:rPr lang="en-US" sz="9600" b="1" cap="small" dirty="0">
                <a:solidFill>
                  <a:schemeClr val="accent2"/>
                </a:solidFill>
                <a:cs typeface="+mn-cs"/>
              </a:rPr>
              <a:t>What </a:t>
            </a:r>
            <a:r>
              <a:rPr lang="en-US" sz="9600" b="1" cap="small" dirty="0">
                <a:solidFill>
                  <a:schemeClr val="accent2"/>
                </a:solidFill>
                <a:cs typeface="+mn-cs"/>
              </a:rPr>
              <a:t>are the benefits of </a:t>
            </a:r>
            <a:r>
              <a:rPr lang="en-US" sz="9600" b="1" cap="small" dirty="0">
                <a:solidFill>
                  <a:schemeClr val="accent2"/>
                </a:solidFill>
                <a:cs typeface="+mn-cs"/>
              </a:rPr>
              <a:t>Joining POLY?</a:t>
            </a:r>
            <a:endParaRPr lang="en-US" sz="9600" b="1" dirty="0">
              <a:solidFill>
                <a:schemeClr val="accent2"/>
              </a:solidFill>
              <a:cs typeface="+mn-cs"/>
            </a:endParaRP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Network with colleagues from academia, government labs and industry at POLY sponsored meetings in professional and social events</a:t>
            </a: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Attend POLY workshops at a reduced price!</a:t>
            </a: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Get involved in </a:t>
            </a:r>
            <a:r>
              <a:rPr lang="en-US" sz="7200" dirty="0">
                <a:cs typeface="+mn-cs"/>
              </a:rPr>
              <a:t>the </a:t>
            </a:r>
            <a:r>
              <a:rPr lang="en-US" sz="7200" dirty="0">
                <a:cs typeface="+mn-cs"/>
              </a:rPr>
              <a:t>governance and </a:t>
            </a:r>
            <a:r>
              <a:rPr lang="en-US" sz="7200" dirty="0">
                <a:cs typeface="+mn-cs"/>
              </a:rPr>
              <a:t>organization of </a:t>
            </a:r>
            <a:r>
              <a:rPr lang="en-US" sz="7200" dirty="0">
                <a:cs typeface="+mn-cs"/>
              </a:rPr>
              <a:t>POLY</a:t>
            </a: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Become eligible for awards and recognition, including graduate student travel grants, POLY fellow, etc. </a:t>
            </a: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Organize symposia at </a:t>
            </a:r>
            <a:r>
              <a:rPr lang="en-US" sz="7200" dirty="0">
                <a:cs typeface="+mn-cs"/>
              </a:rPr>
              <a:t>ACS National and Regional Meetings</a:t>
            </a:r>
          </a:p>
          <a:p>
            <a:pPr marL="914400" indent="-9144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Participate in various educational activities including tutorials and POLYED </a:t>
            </a:r>
          </a:p>
          <a:p>
            <a:pPr marL="914400" indent="-91440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7200" dirty="0">
                <a:cs typeface="+mn-cs"/>
              </a:rPr>
              <a:t>Access Polymer Preprints, POLY Jobs site, Speaker’s Bureau, Webinars, and POLY List Serve</a:t>
            </a:r>
          </a:p>
          <a:p>
            <a:pPr marL="914400" indent="-9144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>
                <a:cs typeface="+mn-cs"/>
              </a:rPr>
              <a:t>----------------------------------------------------------------------------------------------------</a:t>
            </a:r>
          </a:p>
        </p:txBody>
      </p:sp>
      <p:sp>
        <p:nvSpPr>
          <p:cNvPr id="14341" name="Text Box 9"/>
          <p:cNvSpPr txBox="1">
            <a:spLocks noChangeArrowheads="1"/>
          </p:cNvSpPr>
          <p:nvPr/>
        </p:nvSpPr>
        <p:spPr bwMode="auto">
          <a:xfrm>
            <a:off x="1001713" y="35712400"/>
            <a:ext cx="30940375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0" b="1">
                <a:solidFill>
                  <a:srgbClr val="0000FF"/>
                </a:solidFill>
              </a:rPr>
              <a:t>Your name: ____________________________________________</a:t>
            </a:r>
          </a:p>
          <a:p>
            <a:pPr>
              <a:spcBef>
                <a:spcPts val="600"/>
              </a:spcBef>
            </a:pPr>
            <a:r>
              <a:rPr lang="en-US" sz="8000" b="1">
                <a:solidFill>
                  <a:srgbClr val="0000FF"/>
                </a:solidFill>
              </a:rPr>
              <a:t>Your email: ____________________________________________</a:t>
            </a:r>
          </a:p>
          <a:p>
            <a:pPr>
              <a:spcBef>
                <a:spcPts val="600"/>
              </a:spcBef>
            </a:pPr>
            <a:r>
              <a:rPr lang="en-US" sz="8000" b="1">
                <a:solidFill>
                  <a:srgbClr val="0000FF"/>
                </a:solidFill>
              </a:rPr>
              <a:t>Suggested Member:_____________________________________</a:t>
            </a:r>
          </a:p>
          <a:p>
            <a:pPr>
              <a:spcBef>
                <a:spcPts val="600"/>
              </a:spcBef>
            </a:pPr>
            <a:r>
              <a:rPr lang="en-US" sz="8000" b="1">
                <a:solidFill>
                  <a:srgbClr val="0000FF"/>
                </a:solidFill>
              </a:rPr>
              <a:t>Their email:____________________________________________</a:t>
            </a:r>
          </a:p>
        </p:txBody>
      </p:sp>
      <p:pic>
        <p:nvPicPr>
          <p:cNvPr id="14342" name="Picture 12" descr="head.jpg"/>
          <p:cNvPicPr>
            <a:picLocks noChangeAspect="1"/>
          </p:cNvPicPr>
          <p:nvPr/>
        </p:nvPicPr>
        <p:blipFill>
          <a:blip r:embed="rId4"/>
          <a:srcRect r="10326"/>
          <a:stretch>
            <a:fillRect/>
          </a:stretch>
        </p:blipFill>
        <p:spPr bwMode="auto">
          <a:xfrm>
            <a:off x="0" y="0"/>
            <a:ext cx="32943800" cy="504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41098788" y="263017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0" y="34653538"/>
            <a:ext cx="32943800" cy="730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2423</TotalTime>
  <Words>179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默认设计模板</vt:lpstr>
      <vt:lpstr>Slide 1</vt:lpstr>
    </vt:vector>
  </TitlesOfParts>
  <Company>CSI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Liang Cao</dc:creator>
  <cp:lastModifiedBy>Eastman Kodak Company</cp:lastModifiedBy>
  <cp:revision>325</cp:revision>
  <cp:lastPrinted>2010-08-19T15:41:23Z</cp:lastPrinted>
  <dcterms:created xsi:type="dcterms:W3CDTF">2010-08-19T14:35:59Z</dcterms:created>
  <dcterms:modified xsi:type="dcterms:W3CDTF">2010-09-09T18:06:56Z</dcterms:modified>
</cp:coreProperties>
</file>